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48" r:id="rId1"/>
  </p:sldMasterIdLst>
  <p:notesMasterIdLst>
    <p:notesMasterId r:id="rId17"/>
  </p:notesMasterIdLst>
  <p:sldIdLst>
    <p:sldId id="271" r:id="rId2"/>
    <p:sldId id="261" r:id="rId3"/>
    <p:sldId id="272" r:id="rId4"/>
    <p:sldId id="275" r:id="rId5"/>
    <p:sldId id="273" r:id="rId6"/>
    <p:sldId id="274" r:id="rId7"/>
    <p:sldId id="277" r:id="rId8"/>
    <p:sldId id="257" r:id="rId9"/>
    <p:sldId id="279" r:id="rId10"/>
    <p:sldId id="258" r:id="rId11"/>
    <p:sldId id="276" r:id="rId12"/>
    <p:sldId id="260" r:id="rId13"/>
    <p:sldId id="280" r:id="rId14"/>
    <p:sldId id="270" r:id="rId15"/>
    <p:sldId id="27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JF Flat" panose="020B0604020202020204" charset="-78"/>
      <p:regular r:id="rId24"/>
    </p:embeddedFont>
  </p:embeddedFontLst>
  <p:defaultTextStyle>
    <a:defPPr>
      <a:defRPr lang="ar-SY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er" initials="Y" lastIdx="1" clrIdx="0">
    <p:extLst>
      <p:ext uri="{19B8F6BF-5375-455C-9EA6-DF929625EA0E}">
        <p15:presenceInfo xmlns:p15="http://schemas.microsoft.com/office/powerpoint/2012/main" userId="Ya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8A"/>
    <a:srgbClr val="FF2E63"/>
    <a:srgbClr val="011067"/>
    <a:srgbClr val="010A43"/>
    <a:srgbClr val="01106B"/>
    <a:srgbClr val="103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2T15:13:08.975" idx="1">
    <p:pos x="170" y="-530"/>
    <p:text>Yaser	2020-05-29
هذا القالب مصمم ومقدم حصريًا من قبل "بوربوينت بالعربي Arabppt.com". لمزيد من القوالب العربية الاحترافية، يمكنكم تصفح موقعنا وتنزيل القوالب العربية الاحترافية مجانًا.</p:text>
    <p:extLst>
      <p:ext uri="{C676402C-5697-4E1C-873F-D02D1690AC5C}">
        <p15:threadingInfo xmlns:p15="http://schemas.microsoft.com/office/powerpoint/2012/main" timeZoneBias="-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1-10-19T04:26:06.2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512 18803 0,'17'0'47,"1"0"-32,-1 0 1,1 0-1,0 0 1,-1 0 0,1 0-1,35 0 1,-18 0 0,-17 0-16,17 0 15,-17 0 1,17 0-1,0-18 1,-52 18 62,-1 0-62,0 0-16,-17 0 31,-35 18-15,17 0-1,17-18 1,19 0-16,-19 0 16,1 0-1,-18 0 1,36 17-1,-1-17 1,36 0 47,-1 0-48,1 18-15,0-18 0,34 0 16,1 0 15,-35 0-31,0 0 16,35 0-1,-1 0 1,-34 0 0,35 0-1,-35 0 1,-36 0 31,0 0-47,-35 18 15,-52 17 1,16-17 0,19-1-1,52-17 1,1 0 15,34 0 16,1 0-47,0 0 16,-1 0-16,36 0 15,18 0 1,-1-35-1,36 17 1,-35 18 0,-54-17-1,-34 17 63,-1 0-62,-70 0 0,0 0-1,70 0-15,-53 17 16,1-17 0,17 0-1,35 0 1,36 0 78,0 0-94,-1 0 0,1 0 0,52-17 15,-17 17 1,0 0 15,-35 0-15,-18-18 31,-35 18-32,-89-18 1,106 18-16,-105-17 15,17 17 1,53 0 0,71 0 46,17-18-62,-17 18 0,105 0 16,18 0 15,-17 0-15,-18 0-1,-53 0 1,-71 0 78,0 0-94,-70 0 15,70 0-15,-87 0 16,16 0 0,37 0-1,69 18 63,1-18-62,-1 0-16,19 0 16,-19 0-16,54 17 15,52 1 1,-52-18-1,-53 0 17,-36 0 15,-17 0-47,-36 0 15,1 0 1,-19 0 15,1-18-15,71 18-16,-36 0 15,35 0 1,18 18 15,18-18-15,52 0-1,18 0 1,-70 0-16,53 0 16,-54 0-16,36 18 15,-18-18 1,-52 0 31,-1 17-32,-70 19 1,70-36-16,-70 0 16,0 17-1,0-17 1,52 0 0,19 0-16,17-17 78,0-1-78,0 0 0,35-17 15,-35 0 1,18 35-16,-18-18 16,-18 18 46,0 0-46,1 0-1,-18 18 1,17 17 0,0-35-1,36 0 32,-18 18-47,70-18 16,1 0-1,-53 0-15,17 0 16,18 0 0,-36 0-1,-17-18 16,-17 18 1,-71 0-17,70 0-15,-53 0 16,36 0 0,0 0-1,53 0 32,52 0-31,1 0-1,-54 0-15,36-18 16,-35 18 0,-18 18 46,-18 0-46,-17 17-1,35-17-15,-53 52 16,18-35 0,17-35-1,18-17 32,18-1-47,35-52 16,35-19-1,-88 72-15,53-36 16,-18 17 0,-35 19-1,0 34 32,-35 36-31,-1 36-1,19-72-15,-36 36 16,18 0 0,17-18-1,0-35 1,36 0 31,0-17-47,17-19 15,-17 36-15,34-52 16,-16 34 0,-1 0 15,-53 18 31,1 0-62,-36 0 16,35 0-16,-70 0 16,53 18-1,-1 0 1,36-1-1,18 1 1,0 17 0,52 0-1,1-35 1,17 0 0,18 0 15,-53 0-16,-36 0 1,-34 0 31,-19 0-31,19 0-16,-36-17 15,18-1 1,17 18-1,0-18 17,18 1-32,0-1 15,0 1 1,18-1 0,17 0 15,-17 1-16</inkml:trace>
  <inkml:trace contextRef="#ctx0" brushRef="#br0" timeOffset="3204.79">353 18944 0,'17'0'94,"1"0"-94,0 0 0,52-17 15,1-1 16,-54 18-31,54-18 16,0 18 0,-54-17-1,-34 17 32,-72 0-31,72 0-16,-107 0 15,18 0 1,1 0 0,34-18-1,89 18 63,-1 0-78,36-18 16,-35 18-16,70 0 16,0 0-1,-17 0 1,-18 0 0,-71 0 62,0 0-78,-52 0 15,-18 36 1,17-36 0,54 17-1,-1-17 188,0 0-203,1 0 0,-1 0 0,-88 0 16,71 0 0,17 0-1,36 0 32,17 0-31,-17 0-16,88-35 15,-18 17 1,-18 1 0,-34 17-1,-54 0 79,0 0-78,-17 17-16,17-17 0,-17 53 15,0-17 1,35-19 15,0-34 32,0-1-63,18 18 15,-18-18-15,35-35 16,0-17-1,0 52 1,-35 36 62,0-1-78,0 1 0,0 53 16,0-18 15,0-36-15,0 1-1,0-36 48,0 1-63,0-19 15,18-17 1,0 0 0,-18 18-1,0 53 79,-18-18-94,18 17 16,-18 19-1,18-19-15,-35 19 16,17-19 0,18 1-1,0-36 32,0-17-31,18-18-1,-18 35-15,18-17 16,-18 0 0,17 17-1,-17 36 95,0-1-95,0 1-15,18 35 16,0-18-1,-18-17-15,0 17 16,17-17 0,1-18 31,0 0-32,-1 0-15,36-18 16,-18-17-1,-35 17 17,18 1-17,-18-1 1,0 0-16,0 1 31,-18 17-15,18-18-16,-17 18 15,-1 0 1,0 0 0,1 0-1,-1 0 1,1 0 0</inkml:trace>
  <inkml:trace contextRef="#ctx0" brushRef="#br0" timeOffset="26079.7">917 18803 0,'18'0'78,"-1"0"-78,1 0 16,0 0 0,-1 0-16,54 18 15,-18-18 1,-35 0-1,-1 0 1,-34 0 47,-1 0-63,-53 0 15,54 0-15,-89 0 16,-35 0 15,-18 0-15,53 0-1,18-18 1,70 0 0,1 18-1,-1 0 1,-17 0-1,17 0 1,1 0 0,-1 0 15,0 0 16,1 0-16,-1 0 63,36-17 0,-1 17-79,19-18-15,16 18 16,-34 0-16,35 0 31,18 0-15,-1 0-1,1 0 1,-18 0 0,-36 0-1,36 18 1,0-18-1,-35 0 1,-18 17 62,-18-17-78,0 0 0,-70 18 16,71-18-16,-107 0 31,1 18-15,-36 17-1,-18-17 1,89-18 0,71 0-1,17 17 16,17-17 1,1 0-32,35 0 15,70 0 1,1 0 0,-107 0-16,125-17 15,-19 17 16,-35 0-15,-17 0 0,-18 0-1,-36 0 1,-34 0 46,-1 0-46,0 0-16,-87 17 16,87 1-16,-123 0 15,-18-1 1,53 1 0,53-18-1,0 0 1,36 17 15,34-17 78,1 0-109,0 0 0,88 0 16,-89 0-16,124 0 16,-17 0-1,-89 0 1,-53 0 62,18 18-78,-35 0 16,17-18-16,-52 17 15,52-17-15,-70 0 16,-35 0 0,17 0-1,53 0 1,0 0-1,35 0 1,36 0 109,0 0-125,-1 0 0,71 0 31,-70 0-31,88 0 16,-88 0-16,87 0 16,-34 0-1,-89 0 32,-17 0-31,-88 0-1,-19 0 1,125 0-16,-107 0 16,89 0-1,53 0 79,-1 0-94,19 0 16,-1 0-16,141 0 15,18-17 1,36-19-1,-72 36 1,-122 0 0,-54 0 46,-35 0-62,-70 36 16,17-19-1,35-17 17,54 0-32,-19 0 15,19 0 1,-1 0 171,0 0-171,1 0 0,34 0 31,1 0-47,0 0 15,35-17 1,-1-19-1,-34 36 1,0 0-16,-18-17 16,17 17 15,19 0-15,-1-18-1,18 18 1,-18-17-1,-17 17 17,-1-18-17,1 18 1,0 0 0,-1 0 15,-17-18 47,-17 18-78,-1 0 31,0 0-15,18-17 31,18-19-32,-18 19-15,53-19 16,-18 1 0,0 17-1,1 18 1,-36-17 109,-18 17-110,-35-18 1,0 18 0,36 0-16,-19 0 15,54 0 63,-18 18-62,18-18 0,-1 0-1,1 0-15,-18 17 0,18-17 16,17 0 0,-18 0-1,1 0 16,-18-17 32,-18 17-32,1 0-31,-1 0 16,-17 35-1,17-17-15,-17 35 16,0 17 0,17-70-1,18 18 17,18-18-17,-1 0 1,19-18-1,34 1 1,-35-36 0,1 35-1,-36 0 1,0 1 31,-18 17-32,-17 17 1,-36 1 0,71 0-16,-53 17 15,36-35 1,34 0 46,19-18-46,-1 1 0,-17 17-16,52 0 15,-17-18 1,-18 18 0,-35 18 30,-53 35-30,36-53-16,-36 53 16,18-36-1,-1 1 1,54-18 46,17-35-46,36-18 0,-1 17-1,-34 36 1,-19 0 0,-34 0 46,-1 0-62,18 18 0,-53 0 16,-18 35-1,54-53-15,-36 17 16,35 1 0,36-18 30,52-71-14,-52 71-32,53-53 15,-54 36 1,1 17 0,-36 0 15,1 0-16,-72 35 1,37 0 0,52-17-16,-71 35 15,36-18 1,17-35 0,36 0 30,17-18-30,-17 18-16,35-35 16,35-18-1,-18 0 1,-34 53 0,-54 0 15,0 18-16,1-18-15,-54 53 16,-17-18 0,17 18-1,36-53 1,53 0 62,-18-18-78,35-17 16,-17 35-16,35-53 15,-36 53 1,1-17 0,-36 34 62,18 1-78,-53 17 15,18 18 1,17-53-16,18 18 16,-17-18-1,34-36 32,1 36-47,35-52 16,0-1-1,-18 35 1,-17 18 0,-18 18 46,-18-1-62,-17 19 16,0-1-1,17-35 1,36-18 31,-18 1-32,70-36 1,-70 35-16,53-35 16,-18 18-1,-35 17 1,0 36 46,0-1-62,-17 19 16,-36 17 0,35 0-1,0-36 1,36-17 46,-18-17-62,35-1 0,-17 0 16,35-35 0,0 0-1,-18 36 1,-52 34 78,-1 1-94,0-18 15,18 18-15,-35-1 16,35 1 0,0-36 46,0 1-46,18-1-16,-1 18 0,54-71 15,17 19 1,-53 52 0,-52 0 46,17 35-62,-71 35 16,53-70-16,-52 53 15,70-35-15,-53 0 16,35-1 0,36-17 46,0-17-46,35-19-1,-36 36-15,71-70 16,1 34 0,-72 19-1,-34 34 48,-1 1-63,-17 17 15,17-17-15,-53 35 16,19-18 0,34-35-1,36 0 48,-1-17-48,1 17-15,35-36 16,0-17 0,-18 18-1,-53 35 48,1 0-63,-1 35 15,0-35-15,-52 36 16,17-1 0,0-17-1,71-36 79,-18 0-78,17 18-16,1 0 31,-36 0 47,18 18-78,-35-18 0,0 35 16,17 1-1,36-36 63,-1 0-78,19-18 16,-19 18-16,36-35 16,18-1-1,-54 36 1,-17 18 62,-17-18-78,-1 18 0,0-18 0,-52 53 16,17-36-1,18-17 16,35 18-31,17-18 79,-17-18-79,36 18 15,34-35 1,-35 17-1,-17 1 1,0 17 0,-36 0 15,-17 35-15,35-17-16,-71-1 15,1 18 1,34-17 15,54-18 0,0-18-15,-1 18-16,54-35 16,-1-18-1,1 36 1,-36-19-1,-17 36 1,-36 0 31,1 0-47,-19 36 16,-17-1-1,1 0 1,69-35 62,1 0-62,-18-17-16,53-1 15,-53 0-15,70 1 16,-34-19-1,-1 36 1,-53 0 47,18 18-63,-35 0 15,35-1-15,-53 19 16,-18-19 15,54-17-15,34 0 31,1-35-32,0 35-15,17-35 16,36-1-1,-19 19 1,-52 34 78,0 1-79,-35 0-15,18-18 16,-19 17 0,-17 19-1,36-36 1,17-18 31,17 18-47,36-53 15,-53 35-15,71 1 16,-18-19 0,-18 19-1,-35 34 48,0 1-63,-18 0 15,-17 35 1,0 0 0,17-36-1,1-17 1,34 0 31,18-35-32,1 0 1,-19 35-16,36-36 16,0 19-1,-70 34 79,-1 1-78,0 0-1,-17-18 1,17 17 0,1 1-1,17-36 48,17 18-63,19-17 15,-1-19 1,-17 36-16,-1 0 16,-17 18 30,0 0-30,0-1 0,-17-17-16,-1 36 15,0-19 1,18 1 0,0-36 46,0 1-46,0-1-16,0 0 31,-17 18 16,-19 0-47,19 0 15,-19 36 1,1-19 0,0 18-1,35-17 1,0-36 46,18 18-62,34-35 16,19-18 0,-36 36-1,-35-1 1,0 36 46,-17-18-62,17 17 16,-71 19 0,1-1-1,17-18 1,70-34 46,1 17-62,0-35 16,-18 17-16,52-17 16,-34 17-1,-18 36 63,-18-18-78,-17 35 16,-35 0 0,70-17-16,-89 17 15,37-35 1,34 0 0,36 0 15,34-35-16,-34 35-15,70-71 16,-70 54-16,70-54 16,-35 18-1,-35 53-15,-18 18 94,0-1-94,-36 19 16,19-36-16,-54 70 15,18-34 1,36-19 0,34-17 30,19-53-30,-19 53-16,36-53 16,-18 0-1,-17 18 1,-18 53 62,0-1-78,-18 1 16,-17 35-1,17 0 1,1-35 0,17-1-1,17-17 16,1 0-31,-18-17 0,88-19 16,-17 1 0,-18 17-1,-36 18 1,-34 0 78,17 18-94,-18-18 0,-35 35 15,36-35-15,-54 36 16,36-19 0,52-17 30,54-53-30,-53 36-16,70-36 16,-35 17-1,-36 19 1,1 17 0,-18 17 62,-18-17-78,1 18 15,-1 0-15,-17 17 16,0-17 0,35-1-1,0-34 48,17 17-63,18-36 15,18-17 1,-35 18 0,0 35-16,-18-18 15,0 36 48,0 17-48,-36 18 1,36-35-16,-35 17 16,35-17-1,0-36 79,18 1-94,-18-1 0,17-17 16,1 35-16,-18-36 15,0 19 16,0 34 16,0 1-31,-18-18-16,-35 71 16,-17-18-1,-1-36 1,71 1-1,0-36 64,0 1-79,18-1 0,17-17 31,-17-1-16,0 19 1,-18 34 62,-18 1-78,18 0 0,-35-1 16,-1 36-1,19-35 1,34-18 47,-17-18-48,53-17-15,-53 17 16,71-35-1,-36 36 1,-35-1 0,0 36 31,0 17-32,-35 18 1,0-18-1,35-17 1,0-36 62,0 1-78,17-36 0,18-18 31,-35 53-31,18-35 16,-18 36 15,0 34 1,0 1-17,-18 35 1,18-35-16,-35 17 15,18 0 1,17-52 62,0-1-78,17 0 0,1-17 16,-18 17-1,35-35 1,-17 18 0,-18 53 62,0-1-63,0 1-15,-18 35 16,0-53-16,1 53 16,-1-35-1,18-36 63,0 0-78,0 1 16,18-54 0,-1 18-1,-17 36 1,0 34 31,0 1-32,0-1-15,0 1 0,-17 35 16,-1 0 0,1-18-1,17-17-15,0 0 16,17-18 46,18-18-46,54-35 0,-72 35-16,36-17 15,-18 0 1,-17 35 0,-18 17 46,0 1-62,-53 53 16,36-71-16,-36 70 15,17-52 1,36 17 0,0-53 46,18 1-46,35-54-1,-35 71-15,52-53 16,-35 36 0,-35-1-1,0 36 48,-17-18-63,-36 53 15,35-53-15,-35 70 16,18-52 0,35-1-1,0-34 48,35-1-48,36-52 1,-54 70-16,36-71 16,-35 36-1,-18 52 48,0 1-63,-18 35 15,1-53-15,-1 35 16,-35 1 0,18-1-1,53-35 63,-1-18-78,1 1 16,-18-1-16,17 0 16,36-35-1,-35 36 1,-18 34 46,0 1-46,-35 0-16,-1 35 16,-16-36-1,34-17 1,18-17 46,0-1-62,0-17 16,18-18 0,-18 35-16,35-17 15,-35-1 1,17 36-1,-34 0 32,-18 53-31,17-53-16,-35 71 16,0-53-1,35-1 1,36-17 62,0 0-78,17-53 16,36 0-1,-54 36-15,54-19 16,-36 19-1,-35 34 48,0 1-63,-35 53 16,35-54-16,-53 36 15,18-17 1,17-36 15,0 0-15,1 0-1,17 17 1,0-52 15,0 17-31,0-35 16,35 18-1,-35 0 1,0 52 47,0 1-48,-35 17-15,35-17 0,-53 17 16,17 1 15,36-54 16,36 0-31,17-35-1,-36 53-15,36-35 16,0 0-1,-35 17 1,-18 36 47,-18-1-63,-35 19 15,-17 17 1,52-53-1,-53 53 1,71-36 0,18-17 15,17 0-15,36-35-1,-53 17-15,52 1 16,1-19-1,-18 36 1,-36 0 31,-17 18-16,0 0 0,0-1-15,-17-17 0,17 18-1,17-18 32,-17-18-47,18 1 16,17-19-1,-53 36 64,18 18-64,-17 0-15,-1-1 0,1 19 16,-19-19 15,19-17-15,17-17 31,17-1-32,-17 0-15,53-52 16,0-1-1,-18 53 1,-35 36 62,0 0-78,0-1 0,-35 36 16,35-35-16,-35 17 31,0 1-15,35-54 46,0 0-46,17 18-16,18-70 15,1 34 1,-36 19-16,0-1 16,0 36 62,0-1-78,-18 1 0,-52 35 15,17-18 17,35-17-17,18-36 32,0 1-47,18-36 16,-1 53-16,19-53 15,-36 35-15,17 0 16,1-17 0,-18 18-1,0 34 63,0 1-78,0-1 16,-35 19 0,-1-1-1,36-17-15,-17-1 16,17 1 0,17-36 46,1 18-62,17-35 16,18 0-1,-35 35 1,-18 17 46,0 1-62,0 0 16,0 17 0,0-17-16,0 17 15,-53 0 1,53-17 0,-18-1-1,18-34 32,18-36-31,52-18-1,-34 36 1,-19 17-16,-17 1 16,0 34 46,0 1-46,-17 35-1,-1-53-15,-17 35 16,-1 18 0,19-35-1,17-36 48,17 1-48,19-19-15,34-34 16,-17 34 0,-35 19-1,-18 34 48,0 1-48,-35 0 1,35-1-16,-36 36 16,1-17-1,35-54 48,18 18-63,-1-35 15,19-1 1,-19 36 0,-17 18 62,0 0-78,0-1 15,-17-17-15,-1 36 16,0-19 0,-17 1-1,53-36 48,-1-17-63,1 35 0,35-53 15,0 18 1,-18 17 0,-35 36 62,0-1-78,0 19 15,-18 17 1,1-36-16,-1 1 16,36-18 62,-18-18-78,35-17 15,36 0 1,-36-1 0,-35 54 77,0 0-93,-18-1 16,-35 19 0,18-19-1,17 1 1,18-36 46,0 1-62,53-54 16,-53 53-16,36-35 16,-1 18-1,-17 17 1,-18 36 46,-18-18-46,-17 53 0,35-35-16,-53 35 15,35-18 1,0-17-1,18-36 64,18 0-79,-18 1 0,53-36 15,-53 35 1,35-17-1,1-1 1,-36 54 62,0 0-78,0-1 0,0 19 16,-18-36-16,-17 53 15,17-18 1,0-35-16,36 0 63,0-18-63,35-35 15,-18 36 16,-18 17-31,1-18 16,-18 36 93,-18-18-109,18 17 0,-17 19 16,-1-36-16,18 17 16,0-34 77,0-1-93,18 0 16,-1 18-16,1-17 16,-18-1-1,0 36 48,0-1-48,-18-17-15,18 18 0,-17-18 0,-1 18 16,36-18 78,-1 0-94,-17-18 15,53-17 1,0 17 0,-53 0-16,36 18 15,-36 18 48,-18 0-48,18-1-15,-53 19 16,35-19 0,18-34 62,18 17-63,17-53 1,18 0 0,-18 35-1,-35 36 63,0-1-78,-35 36 16,-18 0 0,18-17-1,35-19 1,18-34 46,-18-1-62,17 18 16,36-71 0,-18 36-1,-17 0 1,-36 52 31,1 1-32,-18 0-15,-36 52 16,53-70-16,-35 53 16,18-53-1,35-17 79,0-1-94,18 18 16,-1-18-1,-17 1-15,36-1 16,-19 0 0,1 18 30,-18 18-30,0 0 0,-35 52-1,-18-35 1,35-17 0,18-36 46,0 1-46,18 17-16,35-53 15,-53 35-15,70-17 16,-17 17 0,-35 1-1,-18 34 32,0 19-31,-35 34-1,17-35 1,18-17 0,0-36 46,18 18-46,-1-17-16,1-1 15,17-17 1,-17 17 0,-1 18-16,-17 18 93,-17-18-93,17 18 0,-18-18 0,-35 35 16,18 0 0,35-53 46,18 1-46,34-54-1,1 18 1,-17 0 0,-36 36-1,0 34 48,-18 1-63,18 0 0,-53 17 15,18 0 1,0-17 0,35 0-16,17-18 93,-17-18-77,18 18-16,35-35 16,17-18-1,-34 35 1,-36 0-16,35 1 15,-17-1 1,-18 36 47,-18 17-63,-35 18 15,18-18 1,17-35 15,36 0 16,-1-17-47,1-1 16,35-17-1,-35 35-15,34-18 16,-34 0-1,0 1 1,-18 34 62,0 1-78,-18-18 0,-35 53 31,0-18-15,18-17 0,35-36 46,0 1-62,0-19 16,18 1-1,-1 35 64,-17 18-64,0-1 1,-17 19-1,17-19 1,-18 1 0,36-18 31,-18-18-47,35 1 15,18-36 1,-18 0-1,-17 53 1,-18 17 62,-18-17-78,0 36 16,-34 17-1,-1-36 1,35 19 0,18-54 46,18 18-62,17-35 16,0-1-1,-35 19-15,35-1 16,-17 18 0,-18 18 77,-18-18-77,-17 17 0,35 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1116B-31ED-493F-AC0C-FF41178DA96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7B128-23DB-4FBE-9E89-3C23E1CF3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2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9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20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7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9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الزبارة في عهد الشيخ عبدالله بن جاسم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6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وجود ابراج في كل زاوية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0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4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8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7B128-23DB-4FBE-9E89-3C23E1CF3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97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820D64C-AEF1-4F6C-8D7B-9BA4BEA4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SY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3978E6C0-E4E2-40C3-BAFA-C1776E211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SY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00D4A14-D7B0-4BEB-AA7D-70ADF6BE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4657-F5C7-47E3-8042-CF107B732FEF}" type="datetimeFigureOut">
              <a:rPr lang="ar-SY" smtClean="0"/>
              <a:t>13/03/1443</a:t>
            </a:fld>
            <a:endParaRPr lang="ar-SY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84B63C9-16EB-4377-AF70-095A6A71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567A1F4-6865-4B89-9C1C-66ECAB0B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8250-1A0D-4B72-8816-3279AAC40D32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37591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59974068-B91A-40CA-A747-4A505D321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ar-SY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A58B8ADD-8208-43CB-A772-D15B85F7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SY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EC9DF4A-8BB1-4D20-8473-DA60539E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4657-F5C7-47E3-8042-CF107B732FEF}" type="datetimeFigureOut">
              <a:rPr lang="ar-SY" smtClean="0"/>
              <a:t>13/03/1443</a:t>
            </a:fld>
            <a:endParaRPr lang="ar-SY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C8E7723-821A-4183-82CD-DF16421A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AA6CDFFD-8210-4780-BAA0-95A0EE15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8250-1A0D-4B72-8816-3279AAC40D32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73546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97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18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6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77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82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88D6023E-9E22-4A24-905F-569BBB2D5F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66915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D1FCFDD-40D0-417D-AE0B-F818A333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SY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A38FEA4E-CED3-4B71-82B2-3E4487D7A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Y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FD3590A8-3F22-461D-AECA-DFFC042E6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4D5D918-EADF-4830-9B57-4EAD592D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4657-F5C7-47E3-8042-CF107B732FEF}" type="datetimeFigureOut">
              <a:rPr lang="ar-SY" smtClean="0"/>
              <a:t>13/03/1443</a:t>
            </a:fld>
            <a:endParaRPr lang="ar-SY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A05D66F-B403-4EB1-BBE2-8D73DF2D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C78D160F-31E0-43AA-A316-2CD61E3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8250-1A0D-4B72-8816-3279AAC40D32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96313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www.arabppt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D7A3DE75-C216-4F25-8BB1-58D1E26B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ar-SY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2C54F9E-17DE-454F-A9FA-5BC300A4E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SY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4E647C6-1C7B-4CC7-950F-3CF9DB46B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4657-F5C7-47E3-8042-CF107B732FEF}" type="datetimeFigureOut">
              <a:rPr lang="ar-SY" smtClean="0"/>
              <a:t>13/03/1443</a:t>
            </a:fld>
            <a:endParaRPr lang="ar-SY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8C8A20A-9C1C-4049-A814-DEC3C7ED2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Y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A8CD21B-90BE-4AB0-9C82-A4437443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38250-1A0D-4B72-8816-3279AAC40D32}" type="slidenum">
              <a:rPr lang="ar-SY" smtClean="0"/>
              <a:t>‹#›</a:t>
            </a:fld>
            <a:endParaRPr lang="ar-S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85AF1-BC7F-438C-B24F-D13836519874}"/>
              </a:ext>
            </a:extLst>
          </p:cNvPr>
          <p:cNvSpPr txBox="1"/>
          <p:nvPr userDrawn="1"/>
        </p:nvSpPr>
        <p:spPr>
          <a:xfrm>
            <a:off x="0" y="6698445"/>
            <a:ext cx="1117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AE" sz="600" dirty="0">
                <a:solidFill>
                  <a:schemeClr val="bg1">
                    <a:lumMod val="50000"/>
                  </a:schemeClr>
                </a:solidFill>
              </a:rPr>
              <a:t>مصمم من قبل: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ArabPPT.com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Y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شكل حر: شكل 6">
            <a:extLst>
              <a:ext uri="{FF2B5EF4-FFF2-40B4-BE49-F238E27FC236}">
                <a16:creationId xmlns:a16="http://schemas.microsoft.com/office/drawing/2014/main" id="{29EEE361-DED4-4DF0-9C96-6D114FB448F9}"/>
              </a:ext>
            </a:extLst>
          </p:cNvPr>
          <p:cNvSpPr/>
          <p:nvPr/>
        </p:nvSpPr>
        <p:spPr>
          <a:xfrm>
            <a:off x="6590076" y="0"/>
            <a:ext cx="5601925" cy="6858000"/>
          </a:xfrm>
          <a:custGeom>
            <a:avLst/>
            <a:gdLst>
              <a:gd name="connsiteX0" fmla="*/ 1954965 w 5601925"/>
              <a:gd name="connsiteY0" fmla="*/ 0 h 6858000"/>
              <a:gd name="connsiteX1" fmla="*/ 5601925 w 5601925"/>
              <a:gd name="connsiteY1" fmla="*/ 0 h 6858000"/>
              <a:gd name="connsiteX2" fmla="*/ 5601925 w 5601925"/>
              <a:gd name="connsiteY2" fmla="*/ 6858000 h 6858000"/>
              <a:gd name="connsiteX3" fmla="*/ 1954964 w 5601925"/>
              <a:gd name="connsiteY3" fmla="*/ 6858000 h 6858000"/>
              <a:gd name="connsiteX4" fmla="*/ 1918658 w 5601925"/>
              <a:gd name="connsiteY4" fmla="*/ 6837125 h 6858000"/>
              <a:gd name="connsiteX5" fmla="*/ 0 w 5601925"/>
              <a:gd name="connsiteY5" fmla="*/ 3429000 h 6858000"/>
              <a:gd name="connsiteX6" fmla="*/ 1918658 w 5601925"/>
              <a:gd name="connsiteY6" fmla="*/ 20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1925" h="6858000">
                <a:moveTo>
                  <a:pt x="1954965" y="0"/>
                </a:moveTo>
                <a:lnTo>
                  <a:pt x="5601925" y="0"/>
                </a:lnTo>
                <a:lnTo>
                  <a:pt x="5601925" y="6858000"/>
                </a:lnTo>
                <a:lnTo>
                  <a:pt x="1954964" y="6858000"/>
                </a:lnTo>
                <a:lnTo>
                  <a:pt x="1918658" y="6837125"/>
                </a:lnTo>
                <a:cubicBezTo>
                  <a:pt x="768378" y="6138197"/>
                  <a:pt x="0" y="4873331"/>
                  <a:pt x="0" y="3429000"/>
                </a:cubicBezTo>
                <a:cubicBezTo>
                  <a:pt x="0" y="1984669"/>
                  <a:pt x="768378" y="719803"/>
                  <a:pt x="1918658" y="20876"/>
                </a:cubicBezTo>
                <a:close/>
              </a:path>
            </a:pathLst>
          </a:custGeom>
          <a:solidFill>
            <a:srgbClr val="010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DA2BAA99-C092-4DDA-84D6-F88899EB4A8D}"/>
              </a:ext>
            </a:extLst>
          </p:cNvPr>
          <p:cNvSpPr/>
          <p:nvPr/>
        </p:nvSpPr>
        <p:spPr>
          <a:xfrm>
            <a:off x="1108436" y="1799771"/>
            <a:ext cx="9160421" cy="3258457"/>
          </a:xfrm>
          <a:prstGeom prst="rect">
            <a:avLst/>
          </a:prstGeom>
          <a:noFill/>
          <a:ln w="762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4D6D2432-20F6-4AE5-9469-FDA471731AB0}"/>
              </a:ext>
            </a:extLst>
          </p:cNvPr>
          <p:cNvSpPr txBox="1"/>
          <p:nvPr/>
        </p:nvSpPr>
        <p:spPr>
          <a:xfrm>
            <a:off x="1108436" y="2644169"/>
            <a:ext cx="8866531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9600" dirty="0">
                <a:solidFill>
                  <a:srgbClr val="FF2E63"/>
                </a:solidFill>
              </a:rPr>
              <a:t>قلاع</a:t>
            </a:r>
            <a:r>
              <a:rPr lang="ar-SY" sz="9600" dirty="0">
                <a:solidFill>
                  <a:srgbClr val="FF2E63"/>
                </a:solidFill>
              </a:rPr>
              <a:t> </a:t>
            </a:r>
            <a:r>
              <a:rPr lang="ar-EG" sz="9600" dirty="0">
                <a:solidFill>
                  <a:srgbClr val="FF2E63"/>
                </a:solidFill>
              </a:rPr>
              <a:t>  </a:t>
            </a:r>
            <a:r>
              <a:rPr lang="ar-EG" sz="9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بدولة قطر</a:t>
            </a:r>
            <a:endParaRPr lang="ar-SY" sz="9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4757-6D0F-4825-B216-FFF4D982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" y="6707818"/>
            <a:ext cx="1485900" cy="15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268819-664C-4050-B7EB-319FB4192B24}"/>
                  </a:ext>
                </a:extLst>
              </p14:cNvPr>
              <p14:cNvContentPartPr/>
              <p14:nvPr/>
            </p14:nvContentPartPr>
            <p14:xfrm>
              <a:off x="0" y="6724800"/>
              <a:ext cx="1060920" cy="12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268819-664C-4050-B7EB-319FB4192B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6715440"/>
                <a:ext cx="1079640" cy="1458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Senior Design Project Handbook">
            <a:extLst>
              <a:ext uri="{FF2B5EF4-FFF2-40B4-BE49-F238E27FC236}">
                <a16:creationId xmlns:a16="http://schemas.microsoft.com/office/drawing/2014/main" id="{1D334730-4ECB-4D5A-A52A-F8577B1A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" y="5992103"/>
            <a:ext cx="2808303" cy="79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FB808-F925-4197-B6CB-D31D2223B471}"/>
              </a:ext>
            </a:extLst>
          </p:cNvPr>
          <p:cNvSpPr txBox="1"/>
          <p:nvPr/>
        </p:nvSpPr>
        <p:spPr>
          <a:xfrm>
            <a:off x="10170850" y="5801470"/>
            <a:ext cx="1944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Ahmed A. Ammar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201801564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Qatar History L04</a:t>
            </a:r>
          </a:p>
        </p:txBody>
      </p:sp>
    </p:spTree>
    <p:extLst>
      <p:ext uri="{BB962C8B-B14F-4D97-AF65-F5344CB8AC3E}">
        <p14:creationId xmlns:p14="http://schemas.microsoft.com/office/powerpoint/2010/main" val="14721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289E77DF-9DF0-4072-93BE-2FD408B06CF1}"/>
              </a:ext>
            </a:extLst>
          </p:cNvPr>
          <p:cNvSpPr txBox="1"/>
          <p:nvPr/>
        </p:nvSpPr>
        <p:spPr>
          <a:xfrm>
            <a:off x="6786441" y="2259305"/>
            <a:ext cx="3738524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5400" dirty="0">
                <a:solidFill>
                  <a:srgbClr val="FF2E63"/>
                </a:solidFill>
              </a:rPr>
              <a:t>الشكل العام</a:t>
            </a:r>
            <a:endParaRPr lang="ar-SY" sz="5400" dirty="0">
              <a:solidFill>
                <a:srgbClr val="FF2E63"/>
              </a:solidFill>
            </a:endParaRPr>
          </a:p>
        </p:txBody>
      </p:sp>
      <p:cxnSp>
        <p:nvCxnSpPr>
          <p:cNvPr id="6" name="رابط مستقيم 5">
            <a:extLst>
              <a:ext uri="{FF2B5EF4-FFF2-40B4-BE49-F238E27FC236}">
                <a16:creationId xmlns:a16="http://schemas.microsoft.com/office/drawing/2014/main" id="{F213390C-148C-4023-811F-36F71910FB02}"/>
              </a:ext>
            </a:extLst>
          </p:cNvPr>
          <p:cNvCxnSpPr>
            <a:cxnSpLocks/>
          </p:cNvCxnSpPr>
          <p:nvPr/>
        </p:nvCxnSpPr>
        <p:spPr>
          <a:xfrm flipH="1">
            <a:off x="7342614" y="3403598"/>
            <a:ext cx="2626179" cy="0"/>
          </a:xfrm>
          <a:prstGeom prst="line">
            <a:avLst/>
          </a:prstGeom>
          <a:ln w="57150">
            <a:solidFill>
              <a:srgbClr val="FF2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7">
            <a:extLst>
              <a:ext uri="{FF2B5EF4-FFF2-40B4-BE49-F238E27FC236}">
                <a16:creationId xmlns:a16="http://schemas.microsoft.com/office/drawing/2014/main" id="{5DAD8604-6E7C-44CE-A935-DE4FA06CCDD7}"/>
              </a:ext>
            </a:extLst>
          </p:cNvPr>
          <p:cNvSpPr/>
          <p:nvPr/>
        </p:nvSpPr>
        <p:spPr>
          <a:xfrm>
            <a:off x="5607703" y="3162665"/>
            <a:ext cx="6096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br>
              <a:rPr lang="ar-SY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بنيت القلعة علي شكل مربع أطوال أضلاعة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24</a:t>
            </a: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م تتوسطها مساحة مكشوفة ومحاطة بأبراج دفاعية في كل زاوية.</a:t>
            </a:r>
            <a:endParaRPr lang="ar-SY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قلعة الزبارة.. عراقة تروي حكايات الماضي">
            <a:extLst>
              <a:ext uri="{FF2B5EF4-FFF2-40B4-BE49-F238E27FC236}">
                <a16:creationId xmlns:a16="http://schemas.microsoft.com/office/drawing/2014/main" id="{B4903848-2661-4C73-B835-8F4F5677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4" y="2379215"/>
            <a:ext cx="4654119" cy="31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279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289E77DF-9DF0-4072-93BE-2FD408B06CF1}"/>
              </a:ext>
            </a:extLst>
          </p:cNvPr>
          <p:cNvSpPr txBox="1"/>
          <p:nvPr/>
        </p:nvSpPr>
        <p:spPr>
          <a:xfrm>
            <a:off x="5791298" y="2359802"/>
            <a:ext cx="559480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5400" dirty="0">
                <a:solidFill>
                  <a:srgbClr val="FF2E63"/>
                </a:solidFill>
              </a:rPr>
              <a:t>المواد المستخدمة</a:t>
            </a:r>
            <a:endParaRPr lang="ar-SY" sz="5400" dirty="0">
              <a:solidFill>
                <a:srgbClr val="FF2E63"/>
              </a:solidFill>
            </a:endParaRPr>
          </a:p>
        </p:txBody>
      </p:sp>
      <p:cxnSp>
        <p:nvCxnSpPr>
          <p:cNvPr id="6" name="رابط مستقيم 5">
            <a:extLst>
              <a:ext uri="{FF2B5EF4-FFF2-40B4-BE49-F238E27FC236}">
                <a16:creationId xmlns:a16="http://schemas.microsoft.com/office/drawing/2014/main" id="{F213390C-148C-4023-811F-36F71910FB02}"/>
              </a:ext>
            </a:extLst>
          </p:cNvPr>
          <p:cNvCxnSpPr>
            <a:cxnSpLocks/>
          </p:cNvCxnSpPr>
          <p:nvPr/>
        </p:nvCxnSpPr>
        <p:spPr>
          <a:xfrm flipH="1">
            <a:off x="7342614" y="3403598"/>
            <a:ext cx="2626179" cy="0"/>
          </a:xfrm>
          <a:prstGeom prst="line">
            <a:avLst/>
          </a:prstGeom>
          <a:ln w="57150">
            <a:solidFill>
              <a:srgbClr val="FF2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7">
            <a:extLst>
              <a:ext uri="{FF2B5EF4-FFF2-40B4-BE49-F238E27FC236}">
                <a16:creationId xmlns:a16="http://schemas.microsoft.com/office/drawing/2014/main" id="{5DAD8604-6E7C-44CE-A935-DE4FA06CCDD7}"/>
              </a:ext>
            </a:extLst>
          </p:cNvPr>
          <p:cNvSpPr/>
          <p:nvPr/>
        </p:nvSpPr>
        <p:spPr>
          <a:xfrm>
            <a:off x="5607703" y="3162665"/>
            <a:ext cx="6096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br>
              <a:rPr lang="ar-SY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بنيت القلعة من الحجارة </a:t>
            </a:r>
            <a:r>
              <a:rPr lang="ar-EG" sz="2000" dirty="0">
                <a:solidFill>
                  <a:srgbClr val="FF0000"/>
                </a:solidFill>
              </a:rPr>
              <a:t>المقطوعة</a:t>
            </a: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 والحجارة </a:t>
            </a:r>
            <a:r>
              <a:rPr lang="ar-EG" sz="2000" dirty="0">
                <a:solidFill>
                  <a:srgbClr val="FF0000"/>
                </a:solidFill>
              </a:rPr>
              <a:t>البحرية</a:t>
            </a: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 مع استخدام </a:t>
            </a:r>
            <a:r>
              <a:rPr lang="ar-EG" sz="2000" dirty="0">
                <a:solidFill>
                  <a:srgbClr val="FF0000"/>
                </a:solidFill>
              </a:rPr>
              <a:t>الطين</a:t>
            </a: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 داخل الجدران. كما استخدمت جذوع النخيل والباسجيل وحبال الليف للسقف</a:t>
            </a:r>
            <a:endParaRPr lang="ar-SY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تهريب أطنان من الأحجار البحرية يعود تاريخها إلى 200 مليون سنة بأسفي">
            <a:extLst>
              <a:ext uri="{FF2B5EF4-FFF2-40B4-BE49-F238E27FC236}">
                <a16:creationId xmlns:a16="http://schemas.microsoft.com/office/drawing/2014/main" id="{0ACBA75F-C698-4ED1-BD7F-55587CCF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7" y="2839950"/>
            <a:ext cx="2328058" cy="14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النخيل&amp;quot; .. 100 منتج ... تعرف علي &amp;quot;قهوة النوي&amp;quot; و&amp;quot;عسل التمر&amp;quot; وأبواب النخيل |  Agri2day / اجري توداي">
            <a:extLst>
              <a:ext uri="{FF2B5EF4-FFF2-40B4-BE49-F238E27FC236}">
                <a16:creationId xmlns:a16="http://schemas.microsoft.com/office/drawing/2014/main" id="{ABE7574F-DEDA-4AA0-A66B-703CF6FD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0" y="4248217"/>
            <a:ext cx="2639076" cy="19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مصادر شركات تصنيع حبل ليف جوز الهند وحبل ليف جوز الهند في Alibaba.com">
            <a:extLst>
              <a:ext uri="{FF2B5EF4-FFF2-40B4-BE49-F238E27FC236}">
                <a16:creationId xmlns:a16="http://schemas.microsoft.com/office/drawing/2014/main" id="{D360A71B-3102-4379-ABC6-FF2153CE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21" y="3403598"/>
            <a:ext cx="2108285" cy="21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659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شكل حر: شكل 3">
            <a:extLst>
              <a:ext uri="{FF2B5EF4-FFF2-40B4-BE49-F238E27FC236}">
                <a16:creationId xmlns:a16="http://schemas.microsoft.com/office/drawing/2014/main" id="{6B2D992F-29C1-4D38-868F-1CF27C80A564}"/>
              </a:ext>
            </a:extLst>
          </p:cNvPr>
          <p:cNvSpPr/>
          <p:nvPr/>
        </p:nvSpPr>
        <p:spPr>
          <a:xfrm>
            <a:off x="919315" y="0"/>
            <a:ext cx="10353368" cy="6858000"/>
          </a:xfrm>
          <a:custGeom>
            <a:avLst/>
            <a:gdLst>
              <a:gd name="connsiteX0" fmla="*/ 1300038 w 10353368"/>
              <a:gd name="connsiteY0" fmla="*/ 0 h 6858000"/>
              <a:gd name="connsiteX1" fmla="*/ 9053331 w 10353368"/>
              <a:gd name="connsiteY1" fmla="*/ 0 h 6858000"/>
              <a:gd name="connsiteX2" fmla="*/ 9171265 w 10353368"/>
              <a:gd name="connsiteY2" fmla="*/ 136148 h 6858000"/>
              <a:gd name="connsiteX3" fmla="*/ 10353368 w 10353368"/>
              <a:gd name="connsiteY3" fmla="*/ 3429000 h 6858000"/>
              <a:gd name="connsiteX4" fmla="*/ 9171265 w 10353368"/>
              <a:gd name="connsiteY4" fmla="*/ 6721852 h 6858000"/>
              <a:gd name="connsiteX5" fmla="*/ 9053331 w 10353368"/>
              <a:gd name="connsiteY5" fmla="*/ 6858000 h 6858000"/>
              <a:gd name="connsiteX6" fmla="*/ 1300038 w 10353368"/>
              <a:gd name="connsiteY6" fmla="*/ 6858000 h 6858000"/>
              <a:gd name="connsiteX7" fmla="*/ 1182103 w 10353368"/>
              <a:gd name="connsiteY7" fmla="*/ 6721852 h 6858000"/>
              <a:gd name="connsiteX8" fmla="*/ 0 w 10353368"/>
              <a:gd name="connsiteY8" fmla="*/ 3429000 h 6858000"/>
              <a:gd name="connsiteX9" fmla="*/ 1182103 w 10353368"/>
              <a:gd name="connsiteY9" fmla="*/ 136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53368" h="6858000">
                <a:moveTo>
                  <a:pt x="1300038" y="0"/>
                </a:moveTo>
                <a:lnTo>
                  <a:pt x="9053331" y="0"/>
                </a:lnTo>
                <a:lnTo>
                  <a:pt x="9171265" y="136148"/>
                </a:lnTo>
                <a:cubicBezTo>
                  <a:pt x="9909750" y="1030984"/>
                  <a:pt x="10353368" y="2178186"/>
                  <a:pt x="10353368" y="3429000"/>
                </a:cubicBezTo>
                <a:cubicBezTo>
                  <a:pt x="10353368" y="4679815"/>
                  <a:pt x="9909750" y="5827016"/>
                  <a:pt x="9171265" y="6721852"/>
                </a:cubicBezTo>
                <a:lnTo>
                  <a:pt x="9053331" y="6858000"/>
                </a:lnTo>
                <a:lnTo>
                  <a:pt x="1300038" y="6858000"/>
                </a:lnTo>
                <a:lnTo>
                  <a:pt x="1182103" y="6721852"/>
                </a:lnTo>
                <a:cubicBezTo>
                  <a:pt x="443619" y="5827016"/>
                  <a:pt x="0" y="4679815"/>
                  <a:pt x="0" y="3429000"/>
                </a:cubicBezTo>
                <a:cubicBezTo>
                  <a:pt x="0" y="2178186"/>
                  <a:pt x="443619" y="1030984"/>
                  <a:pt x="1182103" y="136148"/>
                </a:cubicBezTo>
                <a:close/>
              </a:path>
            </a:pathLst>
          </a:custGeom>
          <a:noFill/>
          <a:ln w="762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E8186163-FF1C-4269-9988-776D1BE02A07}"/>
              </a:ext>
            </a:extLst>
          </p:cNvPr>
          <p:cNvSpPr txBox="1"/>
          <p:nvPr/>
        </p:nvSpPr>
        <p:spPr>
          <a:xfrm>
            <a:off x="4199486" y="559533"/>
            <a:ext cx="3793026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000" dirty="0">
                <a:solidFill>
                  <a:srgbClr val="010A43"/>
                </a:solidFill>
              </a:rPr>
              <a:t>التصميم</a:t>
            </a:r>
            <a:endParaRPr lang="ar-SY" sz="8000" dirty="0">
              <a:solidFill>
                <a:srgbClr val="010A43"/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id="{CE4CAECA-101D-4D2B-AF69-FFE159D87085}"/>
              </a:ext>
            </a:extLst>
          </p:cNvPr>
          <p:cNvCxnSpPr/>
          <p:nvPr/>
        </p:nvCxnSpPr>
        <p:spPr>
          <a:xfrm>
            <a:off x="6095999" y="2809412"/>
            <a:ext cx="0" cy="2895600"/>
          </a:xfrm>
          <a:prstGeom prst="line">
            <a:avLst/>
          </a:prstGeom>
          <a:ln w="57150">
            <a:solidFill>
              <a:srgbClr val="010A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F191CE1-73B1-4F75-A2DA-E2CBDC06BC2F}"/>
              </a:ext>
            </a:extLst>
          </p:cNvPr>
          <p:cNvSpPr txBox="1"/>
          <p:nvPr/>
        </p:nvSpPr>
        <p:spPr>
          <a:xfrm>
            <a:off x="6925395" y="2986263"/>
            <a:ext cx="335279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عددها 4 أبراج، مزينة بشرفات مسننة تشبه أوراق الشجر وموزعة علي زوايا القلعة. أحدها مستطيل الشكل والبقية دائرية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C8E2C080-066A-4552-A7B2-798EBA9C7AD6}"/>
              </a:ext>
            </a:extLst>
          </p:cNvPr>
          <p:cNvSpPr txBox="1"/>
          <p:nvPr/>
        </p:nvSpPr>
        <p:spPr>
          <a:xfrm>
            <a:off x="8038972" y="2653611"/>
            <a:ext cx="129073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الأبراج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AB1DA3CD-1239-4E58-916E-78005DF2356B}"/>
              </a:ext>
            </a:extLst>
          </p:cNvPr>
          <p:cNvSpPr txBox="1"/>
          <p:nvPr/>
        </p:nvSpPr>
        <p:spPr>
          <a:xfrm>
            <a:off x="6925395" y="4461754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القلعة تحتوي علي بئر عمقه 15م، ولكنه لم يعد له وجود اليوم بسبب تعرضه للجفاف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722246A8-692E-439F-9510-28B921A14917}"/>
              </a:ext>
            </a:extLst>
          </p:cNvPr>
          <p:cNvSpPr txBox="1"/>
          <p:nvPr/>
        </p:nvSpPr>
        <p:spPr>
          <a:xfrm>
            <a:off x="8223317" y="4131306"/>
            <a:ext cx="92204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البئر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A2782AD8-73EE-47BB-B591-68F3DF66C368}"/>
              </a:ext>
            </a:extLst>
          </p:cNvPr>
          <p:cNvSpPr txBox="1"/>
          <p:nvPr/>
        </p:nvSpPr>
        <p:spPr>
          <a:xfrm>
            <a:off x="1935300" y="2986263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تم تشييد وبناء الجدران عن طريق خلط قطع خام متداخلة من الحجارة المرجانية الجيرية	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24972581-766D-4936-9210-6B6D4E328999}"/>
              </a:ext>
            </a:extLst>
          </p:cNvPr>
          <p:cNvSpPr txBox="1"/>
          <p:nvPr/>
        </p:nvSpPr>
        <p:spPr>
          <a:xfrm>
            <a:off x="2987152" y="2646366"/>
            <a:ext cx="150393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الجدران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C8759971-1CDB-4935-AFBD-BF93B117E7E7}"/>
              </a:ext>
            </a:extLst>
          </p:cNvPr>
          <p:cNvSpPr txBox="1"/>
          <p:nvPr/>
        </p:nvSpPr>
        <p:spPr>
          <a:xfrm>
            <a:off x="1935300" y="4461754"/>
            <a:ext cx="335279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وهي تخص الجنود وقد تم تحويل هذه الغرف إلي متحف ومعرض للأعمال الفنية والأثار القطرية الخاصة بمدينة الزبارة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9732DCA3-A690-4F7F-8E32-9931BDD9B204}"/>
              </a:ext>
            </a:extLst>
          </p:cNvPr>
          <p:cNvSpPr txBox="1"/>
          <p:nvPr/>
        </p:nvSpPr>
        <p:spPr>
          <a:xfrm>
            <a:off x="2985565" y="4138589"/>
            <a:ext cx="140455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الغرف</a:t>
            </a:r>
            <a:endParaRPr lang="ar-SY" sz="3600" dirty="0">
              <a:solidFill>
                <a:srgbClr val="FF2E6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44E4F-FC45-4CBC-AB47-6FCDB823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61" y="144031"/>
            <a:ext cx="4253385" cy="25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289E77DF-9DF0-4072-93BE-2FD408B06CF1}"/>
              </a:ext>
            </a:extLst>
          </p:cNvPr>
          <p:cNvSpPr txBox="1"/>
          <p:nvPr/>
        </p:nvSpPr>
        <p:spPr>
          <a:xfrm>
            <a:off x="6438223" y="2386733"/>
            <a:ext cx="4033476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5400" dirty="0">
                <a:solidFill>
                  <a:srgbClr val="FF2E63"/>
                </a:solidFill>
              </a:rPr>
              <a:t>ترميم القلعة</a:t>
            </a:r>
            <a:endParaRPr lang="ar-SY" sz="5400" dirty="0">
              <a:solidFill>
                <a:srgbClr val="FF2E63"/>
              </a:solidFill>
            </a:endParaRPr>
          </a:p>
        </p:txBody>
      </p:sp>
      <p:cxnSp>
        <p:nvCxnSpPr>
          <p:cNvPr id="6" name="رابط مستقيم 5">
            <a:extLst>
              <a:ext uri="{FF2B5EF4-FFF2-40B4-BE49-F238E27FC236}">
                <a16:creationId xmlns:a16="http://schemas.microsoft.com/office/drawing/2014/main" id="{F213390C-148C-4023-811F-36F71910FB02}"/>
              </a:ext>
            </a:extLst>
          </p:cNvPr>
          <p:cNvCxnSpPr>
            <a:cxnSpLocks/>
          </p:cNvCxnSpPr>
          <p:nvPr/>
        </p:nvCxnSpPr>
        <p:spPr>
          <a:xfrm flipH="1">
            <a:off x="7342614" y="3403598"/>
            <a:ext cx="2626179" cy="0"/>
          </a:xfrm>
          <a:prstGeom prst="line">
            <a:avLst/>
          </a:prstGeom>
          <a:ln w="57150">
            <a:solidFill>
              <a:srgbClr val="FF2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7">
            <a:extLst>
              <a:ext uri="{FF2B5EF4-FFF2-40B4-BE49-F238E27FC236}">
                <a16:creationId xmlns:a16="http://schemas.microsoft.com/office/drawing/2014/main" id="{5DAD8604-6E7C-44CE-A935-DE4FA06CCDD7}"/>
              </a:ext>
            </a:extLst>
          </p:cNvPr>
          <p:cNvSpPr/>
          <p:nvPr/>
        </p:nvSpPr>
        <p:spPr>
          <a:xfrm>
            <a:off x="5607703" y="3162665"/>
            <a:ext cx="609600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br>
              <a:rPr lang="ar-SY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في عام1986 تم ترميم القلعة حيث تحولت إلي متحف إقليمي خاص بمنطقة الزبارة وأثارها وقد روعي في تفاصيله ما أبدعه المعمار القطري القديم.</a:t>
            </a:r>
          </a:p>
          <a:p>
            <a:pPr algn="ctr">
              <a:lnSpc>
                <a:spcPct val="150000"/>
              </a:lnSpc>
            </a:pPr>
            <a:endParaRPr lang="ar-EG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وقد تم إدراج مدينة الزبارة الأثرية علي قائمة اليونسكو للتراث العالمي في عام 2013م</a:t>
            </a:r>
          </a:p>
        </p:txBody>
      </p:sp>
      <p:pic>
        <p:nvPicPr>
          <p:cNvPr id="3074" name="Picture 2" descr="موقع الزبارة القطري بقائمة التراث العالمي | أخبار ثقافة | الجزيرة نت">
            <a:extLst>
              <a:ext uri="{FF2B5EF4-FFF2-40B4-BE49-F238E27FC236}">
                <a16:creationId xmlns:a16="http://schemas.microsoft.com/office/drawing/2014/main" id="{FFECC36B-BA91-4D0E-A2CD-7D67F69F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7" y="175666"/>
            <a:ext cx="4175139" cy="31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37DD9D8-3B10-49A8-8A1C-53CD2578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7" y="3403598"/>
            <a:ext cx="4582972" cy="25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0B499-BA8A-445E-BB3E-431201CF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179" y="265118"/>
            <a:ext cx="5477026" cy="19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463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8575D5D3-84CC-482A-AA64-C9C22E4E2801}"/>
              </a:ext>
            </a:extLst>
          </p:cNvPr>
          <p:cNvSpPr txBox="1"/>
          <p:nvPr/>
        </p:nvSpPr>
        <p:spPr>
          <a:xfrm>
            <a:off x="2876225" y="2796862"/>
            <a:ext cx="6439549" cy="8540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EG" sz="3600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شكراً لحسن استماعكم</a:t>
            </a:r>
            <a:endParaRPr lang="ar-SY" sz="3600" dirty="0">
              <a:solidFill>
                <a:srgbClr val="EEEEEE"/>
              </a:solidFill>
              <a:latin typeface="JF Flat" panose="02000500000000000000" pitchFamily="2" charset="-78"/>
              <a:cs typeface="JF Flat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12716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CC7A4536-54BA-4066-8606-485452F15A02}"/>
              </a:ext>
            </a:extLst>
          </p:cNvPr>
          <p:cNvGrpSpPr/>
          <p:nvPr/>
        </p:nvGrpSpPr>
        <p:grpSpPr>
          <a:xfrm>
            <a:off x="2529959" y="445950"/>
            <a:ext cx="9005254" cy="4750303"/>
            <a:chOff x="4516972" y="1629614"/>
            <a:chExt cx="4806895" cy="4750303"/>
          </a:xfrm>
        </p:grpSpPr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id="{8575D5D3-84CC-482A-AA64-C9C22E4E2801}"/>
                </a:ext>
              </a:extLst>
            </p:cNvPr>
            <p:cNvSpPr txBox="1"/>
            <p:nvPr/>
          </p:nvSpPr>
          <p:spPr>
            <a:xfrm>
              <a:off x="4516972" y="1629614"/>
              <a:ext cx="4806895" cy="4732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ar-EG" dirty="0">
                  <a:solidFill>
                    <a:srgbClr val="EEEEEE"/>
                  </a:solidFill>
                  <a:latin typeface="JF Flat" panose="02000500000000000000" pitchFamily="2" charset="-78"/>
                  <a:cs typeface="JF Flat" panose="02000500000000000000" pitchFamily="2" charset="-78"/>
                </a:rPr>
                <a:t>المصادر:</a:t>
              </a:r>
              <a:endParaRPr lang="ar-SY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endParaRPr>
            </a:p>
          </p:txBody>
        </p:sp>
        <p:sp>
          <p:nvSpPr>
            <p:cNvPr id="8" name="مربع نص 7">
              <a:extLst>
                <a:ext uri="{FF2B5EF4-FFF2-40B4-BE49-F238E27FC236}">
                  <a16:creationId xmlns:a16="http://schemas.microsoft.com/office/drawing/2014/main" id="{32BE1410-8290-4E64-9743-2A7A6F59A799}"/>
                </a:ext>
              </a:extLst>
            </p:cNvPr>
            <p:cNvSpPr txBox="1"/>
            <p:nvPr/>
          </p:nvSpPr>
          <p:spPr>
            <a:xfrm>
              <a:off x="5466772" y="2501486"/>
              <a:ext cx="385493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r" rtl="1"/>
              <a:r>
                <a:rPr lang="ar-EG" dirty="0">
                  <a:solidFill>
                    <a:srgbClr val="EEEEEE"/>
                  </a:solidFill>
                  <a:latin typeface="JF Flat" panose="02000500000000000000" pitchFamily="2" charset="-78"/>
                  <a:cs typeface="JF Flat" panose="02000500000000000000" pitchFamily="2" charset="-78"/>
                </a:rPr>
                <a:t>- قلعة الزبارة حصن منيع ومنجم تاريخي: </a:t>
              </a:r>
              <a:r>
                <a:rPr lang="en-US" dirty="0">
                  <a:solidFill>
                    <a:srgbClr val="EEEEEE"/>
                  </a:solidFill>
                  <a:latin typeface="JF Flat" panose="02000500000000000000" pitchFamily="2" charset="-78"/>
                  <a:cs typeface="JF Flat" panose="02000500000000000000" pitchFamily="2" charset="-78"/>
                </a:rPr>
                <a:t>https://alhtoon.com/272402/</a:t>
              </a:r>
              <a:endParaRPr lang="ar-SY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endParaRPr>
            </a:p>
          </p:txBody>
        </p:sp>
        <p:sp>
          <p:nvSpPr>
            <p:cNvPr id="9" name="مربع نص 8">
              <a:extLst>
                <a:ext uri="{FF2B5EF4-FFF2-40B4-BE49-F238E27FC236}">
                  <a16:creationId xmlns:a16="http://schemas.microsoft.com/office/drawing/2014/main" id="{2BEE30E7-EC72-4447-81DB-69CA49D7DB00}"/>
                </a:ext>
              </a:extLst>
            </p:cNvPr>
            <p:cNvSpPr txBox="1"/>
            <p:nvPr/>
          </p:nvSpPr>
          <p:spPr>
            <a:xfrm>
              <a:off x="8453406" y="3239774"/>
              <a:ext cx="86830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ar-EG" dirty="0">
                  <a:solidFill>
                    <a:srgbClr val="EEEEEE"/>
                  </a:solidFill>
                  <a:latin typeface="JF Flat" panose="02000500000000000000" pitchFamily="2" charset="-78"/>
                  <a:cs typeface="JF Flat" panose="02000500000000000000" pitchFamily="2" charset="-78"/>
                </a:rPr>
                <a:t>- قلعة الوجبة:</a:t>
              </a:r>
              <a:endParaRPr lang="ar-SY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endParaRPr>
            </a:p>
          </p:txBody>
        </p:sp>
        <p:sp>
          <p:nvSpPr>
            <p:cNvPr id="12" name="مربع نص 11">
              <a:extLst>
                <a:ext uri="{FF2B5EF4-FFF2-40B4-BE49-F238E27FC236}">
                  <a16:creationId xmlns:a16="http://schemas.microsoft.com/office/drawing/2014/main" id="{64396EFF-6000-45D2-8AD1-0F2046C8B886}"/>
                </a:ext>
              </a:extLst>
            </p:cNvPr>
            <p:cNvSpPr txBox="1"/>
            <p:nvPr/>
          </p:nvSpPr>
          <p:spPr>
            <a:xfrm>
              <a:off x="8453407" y="6010585"/>
              <a:ext cx="86830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ar-EG" dirty="0">
                  <a:solidFill>
                    <a:srgbClr val="EEEEEE"/>
                  </a:solidFill>
                  <a:latin typeface="JF Flat" panose="02000500000000000000" pitchFamily="2" charset="-78"/>
                  <a:cs typeface="JF Flat" panose="02000500000000000000" pitchFamily="2" charset="-78"/>
                </a:rPr>
                <a:t>- قلعة الوجبة:</a:t>
              </a:r>
              <a:endParaRPr lang="ar-SY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endParaRPr>
            </a:p>
          </p:txBody>
        </p:sp>
      </p:grpSp>
      <p:sp>
        <p:nvSpPr>
          <p:cNvPr id="11" name="مربع نص 11">
            <a:extLst>
              <a:ext uri="{FF2B5EF4-FFF2-40B4-BE49-F238E27FC236}">
                <a16:creationId xmlns:a16="http://schemas.microsoft.com/office/drawing/2014/main" id="{78F42372-AA8A-498D-ABDA-D6053144B62C}"/>
              </a:ext>
            </a:extLst>
          </p:cNvPr>
          <p:cNvSpPr txBox="1"/>
          <p:nvPr/>
        </p:nvSpPr>
        <p:spPr>
          <a:xfrm>
            <a:off x="9750580" y="2807839"/>
            <a:ext cx="17805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- معركة الوجبة:</a:t>
            </a:r>
            <a:endParaRPr lang="ar-SY" dirty="0">
              <a:solidFill>
                <a:srgbClr val="EEEEEE"/>
              </a:solidFill>
              <a:latin typeface="JF Flat" panose="02000500000000000000" pitchFamily="2" charset="-78"/>
              <a:cs typeface="JF Flat" panose="02000500000000000000" pitchFamily="2" charset="-78"/>
            </a:endParaRPr>
          </a:p>
        </p:txBody>
      </p:sp>
      <p:sp>
        <p:nvSpPr>
          <p:cNvPr id="13" name="مربع نص 11">
            <a:extLst>
              <a:ext uri="{FF2B5EF4-FFF2-40B4-BE49-F238E27FC236}">
                <a16:creationId xmlns:a16="http://schemas.microsoft.com/office/drawing/2014/main" id="{5C1761D3-63CD-497E-9B07-1554D1A698BC}"/>
              </a:ext>
            </a:extLst>
          </p:cNvPr>
          <p:cNvSpPr txBox="1"/>
          <p:nvPr/>
        </p:nvSpPr>
        <p:spPr>
          <a:xfrm>
            <a:off x="4975361" y="3540381"/>
            <a:ext cx="655580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- أسباب معركة الوجبة: </a:t>
            </a:r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https://www.diwan.gov.qa/about-qatar/qatars-rulers/sheikh-jassim-bin-mohammed-bin-thani?sc_lang=ar-QA</a:t>
            </a:r>
            <a:endParaRPr lang="ar-SY" dirty="0">
              <a:solidFill>
                <a:srgbClr val="EEEEEE"/>
              </a:solidFill>
              <a:latin typeface="JF Flat" panose="02000500000000000000" pitchFamily="2" charset="-78"/>
              <a:cs typeface="JF Flat" panose="020005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9E5254-6F24-40DA-BE02-7F6600A0D355}"/>
              </a:ext>
            </a:extLst>
          </p:cNvPr>
          <p:cNvSpPr txBox="1"/>
          <p:nvPr/>
        </p:nvSpPr>
        <p:spPr>
          <a:xfrm>
            <a:off x="5529406" y="2056110"/>
            <a:ext cx="461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https://ar.wikipedia.org/wiki/</a:t>
            </a:r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قلعة_الوجبة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CA6A2-8062-46BB-BDB3-02A83BA973F0}"/>
              </a:ext>
            </a:extLst>
          </p:cNvPr>
          <p:cNvSpPr txBox="1"/>
          <p:nvPr/>
        </p:nvSpPr>
        <p:spPr>
          <a:xfrm>
            <a:off x="5212530" y="2794022"/>
            <a:ext cx="4691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https://ar.wikipedia.org/wiki/</a:t>
            </a:r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معركة_الوجبة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ED415-7D41-4308-8317-3153D0890921}"/>
              </a:ext>
            </a:extLst>
          </p:cNvPr>
          <p:cNvSpPr txBox="1"/>
          <p:nvPr/>
        </p:nvSpPr>
        <p:spPr>
          <a:xfrm>
            <a:off x="2795258" y="4826921"/>
            <a:ext cx="743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https://e3arabi.com/</a:t>
            </a:r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الهندسة</a:t>
            </a:r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/</a:t>
            </a:r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هندسة-العمارة</a:t>
            </a:r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/</a:t>
            </a:r>
            <a:r>
              <a:rPr lang="ar-EG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قلعة-الوجبة-في-قطر</a:t>
            </a:r>
            <a:r>
              <a:rPr lang="en-US" dirty="0">
                <a:solidFill>
                  <a:srgbClr val="EEEEEE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255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ربع نص 18">
            <a:extLst>
              <a:ext uri="{FF2B5EF4-FFF2-40B4-BE49-F238E27FC236}">
                <a16:creationId xmlns:a16="http://schemas.microsoft.com/office/drawing/2014/main" id="{0724DD20-2883-4EA7-A47C-A4421DE1228F}"/>
              </a:ext>
            </a:extLst>
          </p:cNvPr>
          <p:cNvSpPr txBox="1"/>
          <p:nvPr/>
        </p:nvSpPr>
        <p:spPr>
          <a:xfrm>
            <a:off x="4520172" y="267664"/>
            <a:ext cx="3421129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000" dirty="0">
                <a:solidFill>
                  <a:srgbClr val="010A43"/>
                </a:solidFill>
              </a:rPr>
              <a:t>مقدمة</a:t>
            </a:r>
            <a:endParaRPr lang="ar-SY" sz="8000" dirty="0">
              <a:solidFill>
                <a:srgbClr val="FF2E63"/>
              </a:solidFill>
            </a:endParaRPr>
          </a:p>
        </p:txBody>
      </p:sp>
      <p:grpSp>
        <p:nvGrpSpPr>
          <p:cNvPr id="32" name="Google Shape;670;p48">
            <a:extLst>
              <a:ext uri="{FF2B5EF4-FFF2-40B4-BE49-F238E27FC236}">
                <a16:creationId xmlns:a16="http://schemas.microsoft.com/office/drawing/2014/main" id="{03AFB8C4-B913-45FC-8252-7ABA10A85C06}"/>
              </a:ext>
            </a:extLst>
          </p:cNvPr>
          <p:cNvGrpSpPr/>
          <p:nvPr/>
        </p:nvGrpSpPr>
        <p:grpSpPr>
          <a:xfrm>
            <a:off x="2397581" y="2271644"/>
            <a:ext cx="7805372" cy="4091055"/>
            <a:chOff x="1907514" y="1611245"/>
            <a:chExt cx="5328973" cy="2793092"/>
          </a:xfrm>
        </p:grpSpPr>
        <p:sp>
          <p:nvSpPr>
            <p:cNvPr id="33" name="Google Shape;671;p48">
              <a:extLst>
                <a:ext uri="{FF2B5EF4-FFF2-40B4-BE49-F238E27FC236}">
                  <a16:creationId xmlns:a16="http://schemas.microsoft.com/office/drawing/2014/main" id="{7DA98F8F-A664-4262-97AB-B7519B956D1B}"/>
                </a:ext>
              </a:extLst>
            </p:cNvPr>
            <p:cNvSpPr/>
            <p:nvPr/>
          </p:nvSpPr>
          <p:spPr>
            <a:xfrm>
              <a:off x="1907514" y="1611245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2;p48">
              <a:extLst>
                <a:ext uri="{FF2B5EF4-FFF2-40B4-BE49-F238E27FC236}">
                  <a16:creationId xmlns:a16="http://schemas.microsoft.com/office/drawing/2014/main" id="{CC966798-9C74-4C84-9C6F-D54BD513E364}"/>
                </a:ext>
              </a:extLst>
            </p:cNvPr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3;p48">
              <a:extLst>
                <a:ext uri="{FF2B5EF4-FFF2-40B4-BE49-F238E27FC236}">
                  <a16:creationId xmlns:a16="http://schemas.microsoft.com/office/drawing/2014/main" id="{A1E1E485-52FC-4E9A-B678-BC7CDC20A560}"/>
                </a:ext>
              </a:extLst>
            </p:cNvPr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4;p48">
              <a:extLst>
                <a:ext uri="{FF2B5EF4-FFF2-40B4-BE49-F238E27FC236}">
                  <a16:creationId xmlns:a16="http://schemas.microsoft.com/office/drawing/2014/main" id="{67616C2C-FE92-45D7-8586-CCCD3050C870}"/>
                </a:ext>
              </a:extLst>
            </p:cNvPr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5;p48">
              <a:extLst>
                <a:ext uri="{FF2B5EF4-FFF2-40B4-BE49-F238E27FC236}">
                  <a16:creationId xmlns:a16="http://schemas.microsoft.com/office/drawing/2014/main" id="{E2066F4A-0580-4F4C-8852-F53589DCB19E}"/>
                </a:ext>
              </a:extLst>
            </p:cNvPr>
            <p:cNvSpPr/>
            <p:nvPr/>
          </p:nvSpPr>
          <p:spPr>
            <a:xfrm>
              <a:off x="6040529" y="1611245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6;p48">
              <a:extLst>
                <a:ext uri="{FF2B5EF4-FFF2-40B4-BE49-F238E27FC236}">
                  <a16:creationId xmlns:a16="http://schemas.microsoft.com/office/drawing/2014/main" id="{760E47EA-B52B-44B3-BFA0-5F9E4A1E41A4}"/>
                </a:ext>
              </a:extLst>
            </p:cNvPr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F2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2E63"/>
                </a:solidFill>
              </a:endParaRPr>
            </a:p>
          </p:txBody>
        </p:sp>
        <p:sp>
          <p:nvSpPr>
            <p:cNvPr id="39" name="Google Shape;677;p48">
              <a:extLst>
                <a:ext uri="{FF2B5EF4-FFF2-40B4-BE49-F238E27FC236}">
                  <a16:creationId xmlns:a16="http://schemas.microsoft.com/office/drawing/2014/main" id="{CB858ADB-78AC-4608-99B3-28D8E8DA1DA4}"/>
                </a:ext>
              </a:extLst>
            </p:cNvPr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8;p48">
              <a:extLst>
                <a:ext uri="{FF2B5EF4-FFF2-40B4-BE49-F238E27FC236}">
                  <a16:creationId xmlns:a16="http://schemas.microsoft.com/office/drawing/2014/main" id="{5B0A8D7C-7497-45EE-91CC-D235D8B99679}"/>
                </a:ext>
              </a:extLst>
            </p:cNvPr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9;p48">
              <a:extLst>
                <a:ext uri="{FF2B5EF4-FFF2-40B4-BE49-F238E27FC236}">
                  <a16:creationId xmlns:a16="http://schemas.microsoft.com/office/drawing/2014/main" id="{58AA891E-4B93-4626-9BE4-0B6186CB4DDA}"/>
                </a:ext>
              </a:extLst>
            </p:cNvPr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0;p48">
              <a:extLst>
                <a:ext uri="{FF2B5EF4-FFF2-40B4-BE49-F238E27FC236}">
                  <a16:creationId xmlns:a16="http://schemas.microsoft.com/office/drawing/2014/main" id="{58BCA62A-54B3-4D4C-A857-F10C7E5E6F43}"/>
                </a:ext>
              </a:extLst>
            </p:cNvPr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1;p48">
              <a:extLst>
                <a:ext uri="{FF2B5EF4-FFF2-40B4-BE49-F238E27FC236}">
                  <a16:creationId xmlns:a16="http://schemas.microsoft.com/office/drawing/2014/main" id="{8D080947-888F-4936-B59B-2A5B514BD6DA}"/>
                </a:ext>
              </a:extLst>
            </p:cNvPr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010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مربع نص 43">
            <a:extLst>
              <a:ext uri="{FF2B5EF4-FFF2-40B4-BE49-F238E27FC236}">
                <a16:creationId xmlns:a16="http://schemas.microsoft.com/office/drawing/2014/main" id="{32271797-4CB8-433F-B73A-96B7E5A2D5E0}"/>
              </a:ext>
            </a:extLst>
          </p:cNvPr>
          <p:cNvSpPr txBox="1"/>
          <p:nvPr/>
        </p:nvSpPr>
        <p:spPr>
          <a:xfrm>
            <a:off x="8947585" y="3108806"/>
            <a:ext cx="6708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200" dirty="0">
                <a:solidFill>
                  <a:schemeClr val="bg1"/>
                </a:solidFill>
              </a:rPr>
            </a:br>
            <a:r>
              <a:rPr lang="ar-EG" sz="1200" dirty="0">
                <a:solidFill>
                  <a:schemeClr val="bg1"/>
                </a:solidFill>
              </a:rPr>
              <a:t>1893م</a:t>
            </a:r>
            <a:endParaRPr lang="ar-SY" sz="1200" dirty="0">
              <a:solidFill>
                <a:schemeClr val="bg1"/>
              </a:solidFill>
            </a:endParaRP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F8BFA373-3B32-4187-BAA7-01C071C1CD9E}"/>
              </a:ext>
            </a:extLst>
          </p:cNvPr>
          <p:cNvSpPr txBox="1"/>
          <p:nvPr/>
        </p:nvSpPr>
        <p:spPr>
          <a:xfrm>
            <a:off x="8447127" y="2436380"/>
            <a:ext cx="156188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000" dirty="0">
                <a:solidFill>
                  <a:srgbClr val="FF2E63"/>
                </a:solidFill>
              </a:rPr>
              <a:t>بداية حكم الشيخ جاسم</a:t>
            </a:r>
            <a:endParaRPr lang="ar-SY" sz="2000" dirty="0">
              <a:solidFill>
                <a:srgbClr val="FF2E63"/>
              </a:solidFill>
            </a:endParaRPr>
          </a:p>
        </p:txBody>
      </p:sp>
      <p:sp>
        <p:nvSpPr>
          <p:cNvPr id="48" name="مربع نص 47">
            <a:extLst>
              <a:ext uri="{FF2B5EF4-FFF2-40B4-BE49-F238E27FC236}">
                <a16:creationId xmlns:a16="http://schemas.microsoft.com/office/drawing/2014/main" id="{6410F6A0-A236-40BA-8166-233B295FC2DD}"/>
              </a:ext>
            </a:extLst>
          </p:cNvPr>
          <p:cNvSpPr txBox="1"/>
          <p:nvPr/>
        </p:nvSpPr>
        <p:spPr>
          <a:xfrm>
            <a:off x="6991873" y="5620192"/>
            <a:ext cx="14948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200" dirty="0">
                <a:solidFill>
                  <a:schemeClr val="bg1"/>
                </a:solidFill>
              </a:rPr>
            </a:br>
            <a:r>
              <a:rPr lang="ar-EG" sz="1200" dirty="0">
                <a:solidFill>
                  <a:schemeClr val="bg1"/>
                </a:solidFill>
              </a:rPr>
              <a:t>1893م</a:t>
            </a:r>
            <a:endParaRPr lang="ar-SY" sz="1200" dirty="0">
              <a:solidFill>
                <a:schemeClr val="bg1"/>
              </a:solidFill>
            </a:endParaRPr>
          </a:p>
        </p:txBody>
      </p:sp>
      <p:sp>
        <p:nvSpPr>
          <p:cNvPr id="50" name="مربع نص 49">
            <a:extLst>
              <a:ext uri="{FF2B5EF4-FFF2-40B4-BE49-F238E27FC236}">
                <a16:creationId xmlns:a16="http://schemas.microsoft.com/office/drawing/2014/main" id="{474FC9E3-0B7E-47E9-B90F-4B04C71CAAA8}"/>
              </a:ext>
            </a:extLst>
          </p:cNvPr>
          <p:cNvSpPr txBox="1"/>
          <p:nvPr/>
        </p:nvSpPr>
        <p:spPr>
          <a:xfrm>
            <a:off x="5483331" y="3082833"/>
            <a:ext cx="14948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1200" dirty="0">
                <a:solidFill>
                  <a:schemeClr val="bg1"/>
                </a:solidFill>
              </a:rPr>
              <a:t>25 مارس في عام 1893</a:t>
            </a:r>
            <a:endParaRPr lang="ar-SY" sz="1200" dirty="0">
              <a:solidFill>
                <a:schemeClr val="bg1"/>
              </a:solidFill>
            </a:endParaRPr>
          </a:p>
        </p:txBody>
      </p:sp>
      <p:sp>
        <p:nvSpPr>
          <p:cNvPr id="52" name="مربع نص 51">
            <a:extLst>
              <a:ext uri="{FF2B5EF4-FFF2-40B4-BE49-F238E27FC236}">
                <a16:creationId xmlns:a16="http://schemas.microsoft.com/office/drawing/2014/main" id="{455B39F8-56E1-4C00-A6EA-6334C0DE2064}"/>
              </a:ext>
            </a:extLst>
          </p:cNvPr>
          <p:cNvSpPr txBox="1"/>
          <p:nvPr/>
        </p:nvSpPr>
        <p:spPr>
          <a:xfrm>
            <a:off x="2402033" y="3180381"/>
            <a:ext cx="14948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1200" dirty="0">
                <a:solidFill>
                  <a:schemeClr val="bg1"/>
                </a:solidFill>
              </a:rPr>
              <a:t>1938م</a:t>
            </a:r>
            <a:br>
              <a:rPr lang="ar-SY" sz="1200" dirty="0">
                <a:solidFill>
                  <a:schemeClr val="bg1"/>
                </a:solidFill>
              </a:rPr>
            </a:br>
            <a:endParaRPr lang="ar-SY" sz="1200" dirty="0">
              <a:solidFill>
                <a:schemeClr val="bg1"/>
              </a:solidFill>
            </a:endParaRP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3B77F29B-7FCC-4F49-A738-E18CED02FD92}"/>
              </a:ext>
            </a:extLst>
          </p:cNvPr>
          <p:cNvSpPr txBox="1"/>
          <p:nvPr/>
        </p:nvSpPr>
        <p:spPr>
          <a:xfrm>
            <a:off x="2477864" y="2332812"/>
            <a:ext cx="1418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000" dirty="0">
                <a:solidFill>
                  <a:srgbClr val="FF2E63"/>
                </a:solidFill>
              </a:rPr>
              <a:t>بناء قلعة الزبارة</a:t>
            </a:r>
            <a:endParaRPr lang="ar-SY" sz="2000" dirty="0">
              <a:solidFill>
                <a:srgbClr val="FF2E63"/>
              </a:solidFill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E807080F-676A-4DD4-A0A9-BA66A77D3E14}"/>
              </a:ext>
            </a:extLst>
          </p:cNvPr>
          <p:cNvSpPr txBox="1"/>
          <p:nvPr/>
        </p:nvSpPr>
        <p:spPr>
          <a:xfrm>
            <a:off x="3947055" y="5579696"/>
            <a:ext cx="14948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200" dirty="0">
                <a:solidFill>
                  <a:schemeClr val="bg1"/>
                </a:solidFill>
              </a:rPr>
            </a:br>
            <a:r>
              <a:rPr lang="ar-EG" sz="1200" dirty="0">
                <a:solidFill>
                  <a:schemeClr val="bg1"/>
                </a:solidFill>
              </a:rPr>
              <a:t>1913م</a:t>
            </a:r>
            <a:endParaRPr lang="ar-SY" sz="1200" dirty="0">
              <a:solidFill>
                <a:schemeClr val="bg1"/>
              </a:solidFill>
            </a:endParaRPr>
          </a:p>
        </p:txBody>
      </p:sp>
      <p:sp>
        <p:nvSpPr>
          <p:cNvPr id="25" name="مربع نص 50">
            <a:extLst>
              <a:ext uri="{FF2B5EF4-FFF2-40B4-BE49-F238E27FC236}">
                <a16:creationId xmlns:a16="http://schemas.microsoft.com/office/drawing/2014/main" id="{39DE28BA-9425-4794-B270-CF6003F62C79}"/>
              </a:ext>
            </a:extLst>
          </p:cNvPr>
          <p:cNvSpPr txBox="1"/>
          <p:nvPr/>
        </p:nvSpPr>
        <p:spPr>
          <a:xfrm>
            <a:off x="6874918" y="4996830"/>
            <a:ext cx="172172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000" dirty="0">
                <a:solidFill>
                  <a:srgbClr val="FF2E63"/>
                </a:solidFill>
              </a:rPr>
              <a:t>بناء قلعة الوجبة</a:t>
            </a:r>
            <a:endParaRPr lang="ar-SY" sz="2000" dirty="0">
              <a:solidFill>
                <a:srgbClr val="FF2E63"/>
              </a:solidFill>
            </a:endParaRPr>
          </a:p>
        </p:txBody>
      </p:sp>
      <p:sp>
        <p:nvSpPr>
          <p:cNvPr id="26" name="مربع نص 44">
            <a:extLst>
              <a:ext uri="{FF2B5EF4-FFF2-40B4-BE49-F238E27FC236}">
                <a16:creationId xmlns:a16="http://schemas.microsoft.com/office/drawing/2014/main" id="{96C43684-4D01-4DD2-8328-5DF550D4DFBA}"/>
              </a:ext>
            </a:extLst>
          </p:cNvPr>
          <p:cNvSpPr txBox="1"/>
          <p:nvPr/>
        </p:nvSpPr>
        <p:spPr>
          <a:xfrm>
            <a:off x="5357112" y="2574335"/>
            <a:ext cx="17903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000" dirty="0">
                <a:solidFill>
                  <a:srgbClr val="FF2E63"/>
                </a:solidFill>
              </a:rPr>
              <a:t>معركة الوجبة</a:t>
            </a:r>
            <a:endParaRPr lang="ar-SY" sz="2000" dirty="0">
              <a:solidFill>
                <a:srgbClr val="FF2E63"/>
              </a:solidFill>
            </a:endParaRPr>
          </a:p>
        </p:txBody>
      </p:sp>
      <p:sp>
        <p:nvSpPr>
          <p:cNvPr id="27" name="مربع نص 44">
            <a:extLst>
              <a:ext uri="{FF2B5EF4-FFF2-40B4-BE49-F238E27FC236}">
                <a16:creationId xmlns:a16="http://schemas.microsoft.com/office/drawing/2014/main" id="{64E8A293-BB9E-4C28-B629-FA3361417A28}"/>
              </a:ext>
            </a:extLst>
          </p:cNvPr>
          <p:cNvSpPr txBox="1"/>
          <p:nvPr/>
        </p:nvSpPr>
        <p:spPr>
          <a:xfrm>
            <a:off x="3844930" y="4842942"/>
            <a:ext cx="156188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000" dirty="0">
                <a:solidFill>
                  <a:srgbClr val="FF2E63"/>
                </a:solidFill>
              </a:rPr>
              <a:t>انتهاء حكم الشيخ جاسم</a:t>
            </a:r>
            <a:endParaRPr lang="ar-SY" sz="2000" dirty="0">
              <a:solidFill>
                <a:srgbClr val="FF2E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50" grpId="0"/>
      <p:bldP spid="52" grpId="0"/>
      <p:bldP spid="53" grpId="0"/>
      <p:bldP spid="56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شكل حر: شكل 1">
            <a:extLst>
              <a:ext uri="{FF2B5EF4-FFF2-40B4-BE49-F238E27FC236}">
                <a16:creationId xmlns:a16="http://schemas.microsoft.com/office/drawing/2014/main" id="{185187E9-00CE-47C1-B07F-3BAB09061EE8}"/>
              </a:ext>
            </a:extLst>
          </p:cNvPr>
          <p:cNvSpPr/>
          <p:nvPr/>
        </p:nvSpPr>
        <p:spPr>
          <a:xfrm rot="10800000">
            <a:off x="0" y="0"/>
            <a:ext cx="5601925" cy="6858000"/>
          </a:xfrm>
          <a:custGeom>
            <a:avLst/>
            <a:gdLst>
              <a:gd name="connsiteX0" fmla="*/ 1954965 w 5601925"/>
              <a:gd name="connsiteY0" fmla="*/ 0 h 6858000"/>
              <a:gd name="connsiteX1" fmla="*/ 5601925 w 5601925"/>
              <a:gd name="connsiteY1" fmla="*/ 0 h 6858000"/>
              <a:gd name="connsiteX2" fmla="*/ 5601925 w 5601925"/>
              <a:gd name="connsiteY2" fmla="*/ 6858000 h 6858000"/>
              <a:gd name="connsiteX3" fmla="*/ 1954964 w 5601925"/>
              <a:gd name="connsiteY3" fmla="*/ 6858000 h 6858000"/>
              <a:gd name="connsiteX4" fmla="*/ 1918658 w 5601925"/>
              <a:gd name="connsiteY4" fmla="*/ 6837125 h 6858000"/>
              <a:gd name="connsiteX5" fmla="*/ 0 w 5601925"/>
              <a:gd name="connsiteY5" fmla="*/ 3429000 h 6858000"/>
              <a:gd name="connsiteX6" fmla="*/ 1918658 w 5601925"/>
              <a:gd name="connsiteY6" fmla="*/ 20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1925" h="6858000">
                <a:moveTo>
                  <a:pt x="1954965" y="0"/>
                </a:moveTo>
                <a:lnTo>
                  <a:pt x="5601925" y="0"/>
                </a:lnTo>
                <a:lnTo>
                  <a:pt x="5601925" y="6858000"/>
                </a:lnTo>
                <a:lnTo>
                  <a:pt x="1954964" y="6858000"/>
                </a:lnTo>
                <a:lnTo>
                  <a:pt x="1918658" y="6837125"/>
                </a:lnTo>
                <a:cubicBezTo>
                  <a:pt x="768378" y="6138197"/>
                  <a:pt x="0" y="4873331"/>
                  <a:pt x="0" y="3429000"/>
                </a:cubicBezTo>
                <a:cubicBezTo>
                  <a:pt x="0" y="1984669"/>
                  <a:pt x="768378" y="719803"/>
                  <a:pt x="1918658" y="20876"/>
                </a:cubicBezTo>
                <a:close/>
              </a:path>
            </a:pathLst>
          </a:custGeom>
          <a:solidFill>
            <a:srgbClr val="010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" name="شكل بيضاوي 2">
            <a:extLst>
              <a:ext uri="{FF2B5EF4-FFF2-40B4-BE49-F238E27FC236}">
                <a16:creationId xmlns:a16="http://schemas.microsoft.com/office/drawing/2014/main" id="{249898F8-9903-40A1-B85F-C9729E926045}"/>
              </a:ext>
            </a:extLst>
          </p:cNvPr>
          <p:cNvSpPr/>
          <p:nvPr/>
        </p:nvSpPr>
        <p:spPr>
          <a:xfrm>
            <a:off x="10923098" y="1861701"/>
            <a:ext cx="914400" cy="914400"/>
          </a:xfrm>
          <a:prstGeom prst="ellipse">
            <a:avLst/>
          </a:prstGeom>
          <a:noFill/>
          <a:ln w="381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" name="شكل بيضاوي 4">
            <a:extLst>
              <a:ext uri="{FF2B5EF4-FFF2-40B4-BE49-F238E27FC236}">
                <a16:creationId xmlns:a16="http://schemas.microsoft.com/office/drawing/2014/main" id="{C14F8288-F3C5-4F64-AF76-7B5F366B8052}"/>
              </a:ext>
            </a:extLst>
          </p:cNvPr>
          <p:cNvSpPr/>
          <p:nvPr/>
        </p:nvSpPr>
        <p:spPr>
          <a:xfrm>
            <a:off x="10927116" y="3990281"/>
            <a:ext cx="914400" cy="914400"/>
          </a:xfrm>
          <a:prstGeom prst="ellipse">
            <a:avLst/>
          </a:prstGeom>
          <a:noFill/>
          <a:ln w="381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0E07397-9078-4ABC-8A57-DB5A5F171DEF}"/>
              </a:ext>
            </a:extLst>
          </p:cNvPr>
          <p:cNvSpPr txBox="1"/>
          <p:nvPr/>
        </p:nvSpPr>
        <p:spPr>
          <a:xfrm>
            <a:off x="11037018" y="2006761"/>
            <a:ext cx="75693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4800" dirty="0">
                <a:solidFill>
                  <a:srgbClr val="010A43"/>
                </a:solidFill>
              </a:rPr>
              <a:t>01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D25DCF6-B8F1-43C5-AD29-EB855DB18A6A}"/>
              </a:ext>
            </a:extLst>
          </p:cNvPr>
          <p:cNvSpPr txBox="1"/>
          <p:nvPr/>
        </p:nvSpPr>
        <p:spPr>
          <a:xfrm>
            <a:off x="10989189" y="4138998"/>
            <a:ext cx="84830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4800" dirty="0">
                <a:solidFill>
                  <a:srgbClr val="010A43"/>
                </a:solidFill>
              </a:rPr>
              <a:t>02</a:t>
            </a:r>
            <a:endParaRPr lang="ar-SY" sz="4800" dirty="0">
              <a:solidFill>
                <a:srgbClr val="010A43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F66C20C-6AAB-4E6F-8B85-3D74FAC6B079}"/>
              </a:ext>
            </a:extLst>
          </p:cNvPr>
          <p:cNvSpPr txBox="1"/>
          <p:nvPr/>
        </p:nvSpPr>
        <p:spPr>
          <a:xfrm>
            <a:off x="575832" y="1861701"/>
            <a:ext cx="4439037" cy="280076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800" dirty="0">
                <a:solidFill>
                  <a:schemeClr val="bg1"/>
                </a:solidFill>
              </a:rPr>
              <a:t>قلعة</a:t>
            </a:r>
            <a:endParaRPr lang="ar-SY" sz="8800" dirty="0">
              <a:solidFill>
                <a:schemeClr val="bg1"/>
              </a:solidFill>
            </a:endParaRPr>
          </a:p>
          <a:p>
            <a:r>
              <a:rPr lang="ar-EG" sz="8800" dirty="0">
                <a:solidFill>
                  <a:srgbClr val="FF2E63"/>
                </a:solidFill>
              </a:rPr>
              <a:t>    الوجبة</a:t>
            </a:r>
            <a:endParaRPr lang="ar-SY" sz="8800" dirty="0">
              <a:solidFill>
                <a:schemeClr val="bg1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8FF87969-0C43-4512-8F9B-8FECD3C96F91}"/>
              </a:ext>
            </a:extLst>
          </p:cNvPr>
          <p:cNvSpPr txBox="1"/>
          <p:nvPr/>
        </p:nvSpPr>
        <p:spPr>
          <a:xfrm>
            <a:off x="5602108" y="2184866"/>
            <a:ext cx="507138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br>
              <a:rPr lang="ar-SY" sz="1600" dirty="0"/>
            </a:br>
            <a:r>
              <a:rPr lang="ar-EG" sz="1600" dirty="0"/>
              <a:t>هي قلعة عسكرية تاريخية تم بنائها في عام 1893 في عهد الشيخ جاسم بن محمد أل ثاني وقد تصدت للعثمانيون بمعركة الوجبة الشهيرة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21C5CFEA-F3AF-4982-AE2F-B3A93B21C80F}"/>
              </a:ext>
            </a:extLst>
          </p:cNvPr>
          <p:cNvSpPr txBox="1"/>
          <p:nvPr/>
        </p:nvSpPr>
        <p:spPr>
          <a:xfrm>
            <a:off x="7542502" y="1731010"/>
            <a:ext cx="313098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معلومات عامة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E609453D-CCFB-453C-8B65-D2B85E90EECC}"/>
              </a:ext>
            </a:extLst>
          </p:cNvPr>
          <p:cNvSpPr txBox="1"/>
          <p:nvPr/>
        </p:nvSpPr>
        <p:spPr>
          <a:xfrm>
            <a:off x="5663998" y="4447481"/>
            <a:ext cx="50713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br>
              <a:rPr lang="ar-SY" sz="1600" dirty="0"/>
            </a:br>
            <a:r>
              <a:rPr lang="ar-EG" sz="1600" dirty="0"/>
              <a:t>تقع في منطقة الوجبة بالريان وعلي بعد 15كم غرب العاصمة</a:t>
            </a:r>
            <a:r>
              <a:rPr lang="en-US" sz="1600" dirty="0"/>
              <a:t> </a:t>
            </a:r>
            <a:r>
              <a:rPr lang="ar-EG" sz="1600" dirty="0"/>
              <a:t> الدوحة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FABEAD1F-4DC4-49F0-BE2D-9AB2D5C65909}"/>
              </a:ext>
            </a:extLst>
          </p:cNvPr>
          <p:cNvSpPr txBox="1"/>
          <p:nvPr/>
        </p:nvSpPr>
        <p:spPr>
          <a:xfrm>
            <a:off x="6988485" y="3996622"/>
            <a:ext cx="367600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الموقع الجغرافي</a:t>
            </a:r>
            <a:endParaRPr lang="ar-SY" sz="3600" dirty="0">
              <a:solidFill>
                <a:srgbClr val="FF2E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407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8" grpId="0"/>
      <p:bldP spid="10" grpId="0"/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AEF15-F70B-4960-833C-A2C42E37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90562"/>
            <a:ext cx="76390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289E77DF-9DF0-4072-93BE-2FD408B06CF1}"/>
              </a:ext>
            </a:extLst>
          </p:cNvPr>
          <p:cNvSpPr txBox="1"/>
          <p:nvPr/>
        </p:nvSpPr>
        <p:spPr>
          <a:xfrm>
            <a:off x="6786441" y="2259305"/>
            <a:ext cx="3738524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5400" dirty="0">
                <a:solidFill>
                  <a:srgbClr val="FF2E63"/>
                </a:solidFill>
              </a:rPr>
              <a:t>الشكل العام</a:t>
            </a:r>
            <a:endParaRPr lang="ar-SY" sz="5400" dirty="0">
              <a:solidFill>
                <a:srgbClr val="FF2E63"/>
              </a:solidFill>
            </a:endParaRPr>
          </a:p>
        </p:txBody>
      </p:sp>
      <p:cxnSp>
        <p:nvCxnSpPr>
          <p:cNvPr id="6" name="رابط مستقيم 5">
            <a:extLst>
              <a:ext uri="{FF2B5EF4-FFF2-40B4-BE49-F238E27FC236}">
                <a16:creationId xmlns:a16="http://schemas.microsoft.com/office/drawing/2014/main" id="{F213390C-148C-4023-811F-36F71910FB02}"/>
              </a:ext>
            </a:extLst>
          </p:cNvPr>
          <p:cNvCxnSpPr>
            <a:cxnSpLocks/>
          </p:cNvCxnSpPr>
          <p:nvPr/>
        </p:nvCxnSpPr>
        <p:spPr>
          <a:xfrm flipH="1">
            <a:off x="7342614" y="3403598"/>
            <a:ext cx="2626179" cy="0"/>
          </a:xfrm>
          <a:prstGeom prst="line">
            <a:avLst/>
          </a:prstGeom>
          <a:ln w="57150">
            <a:solidFill>
              <a:srgbClr val="FF2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7">
            <a:extLst>
              <a:ext uri="{FF2B5EF4-FFF2-40B4-BE49-F238E27FC236}">
                <a16:creationId xmlns:a16="http://schemas.microsoft.com/office/drawing/2014/main" id="{5DAD8604-6E7C-44CE-A935-DE4FA06CCDD7}"/>
              </a:ext>
            </a:extLst>
          </p:cNvPr>
          <p:cNvSpPr/>
          <p:nvPr/>
        </p:nvSpPr>
        <p:spPr>
          <a:xfrm>
            <a:off x="5607703" y="3162665"/>
            <a:ext cx="6096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br>
              <a:rPr lang="ar-SY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ar-EG" sz="2000" dirty="0">
                <a:solidFill>
                  <a:schemeClr val="bg1">
                    <a:lumMod val="50000"/>
                  </a:schemeClr>
                </a:solidFill>
              </a:rPr>
              <a:t>تتميز القلعة بأسوارها العالية وجدرانها السميكة، ويتخلل المستوي العلوي من الجدران والأبراج الأربعة فتحات للرماية والمراقبة.</a:t>
            </a:r>
            <a:endParaRPr lang="ar-SY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الهندسة المعمارية لقلعة الوجبة">
            <a:extLst>
              <a:ext uri="{FF2B5EF4-FFF2-40B4-BE49-F238E27FC236}">
                <a16:creationId xmlns:a16="http://schemas.microsoft.com/office/drawing/2014/main" id="{D84B0FE8-8451-4E5D-A4A4-78C6CB63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3" y="2567008"/>
            <a:ext cx="5493258" cy="309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2805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شكل حر: شكل 3">
            <a:extLst>
              <a:ext uri="{FF2B5EF4-FFF2-40B4-BE49-F238E27FC236}">
                <a16:creationId xmlns:a16="http://schemas.microsoft.com/office/drawing/2014/main" id="{6B2D992F-29C1-4D38-868F-1CF27C80A564}"/>
              </a:ext>
            </a:extLst>
          </p:cNvPr>
          <p:cNvSpPr/>
          <p:nvPr/>
        </p:nvSpPr>
        <p:spPr>
          <a:xfrm>
            <a:off x="919315" y="0"/>
            <a:ext cx="10353368" cy="6858000"/>
          </a:xfrm>
          <a:custGeom>
            <a:avLst/>
            <a:gdLst>
              <a:gd name="connsiteX0" fmla="*/ 1300038 w 10353368"/>
              <a:gd name="connsiteY0" fmla="*/ 0 h 6858000"/>
              <a:gd name="connsiteX1" fmla="*/ 9053331 w 10353368"/>
              <a:gd name="connsiteY1" fmla="*/ 0 h 6858000"/>
              <a:gd name="connsiteX2" fmla="*/ 9171265 w 10353368"/>
              <a:gd name="connsiteY2" fmla="*/ 136148 h 6858000"/>
              <a:gd name="connsiteX3" fmla="*/ 10353368 w 10353368"/>
              <a:gd name="connsiteY3" fmla="*/ 3429000 h 6858000"/>
              <a:gd name="connsiteX4" fmla="*/ 9171265 w 10353368"/>
              <a:gd name="connsiteY4" fmla="*/ 6721852 h 6858000"/>
              <a:gd name="connsiteX5" fmla="*/ 9053331 w 10353368"/>
              <a:gd name="connsiteY5" fmla="*/ 6858000 h 6858000"/>
              <a:gd name="connsiteX6" fmla="*/ 1300038 w 10353368"/>
              <a:gd name="connsiteY6" fmla="*/ 6858000 h 6858000"/>
              <a:gd name="connsiteX7" fmla="*/ 1182103 w 10353368"/>
              <a:gd name="connsiteY7" fmla="*/ 6721852 h 6858000"/>
              <a:gd name="connsiteX8" fmla="*/ 0 w 10353368"/>
              <a:gd name="connsiteY8" fmla="*/ 3429000 h 6858000"/>
              <a:gd name="connsiteX9" fmla="*/ 1182103 w 10353368"/>
              <a:gd name="connsiteY9" fmla="*/ 136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53368" h="6858000">
                <a:moveTo>
                  <a:pt x="1300038" y="0"/>
                </a:moveTo>
                <a:lnTo>
                  <a:pt x="9053331" y="0"/>
                </a:lnTo>
                <a:lnTo>
                  <a:pt x="9171265" y="136148"/>
                </a:lnTo>
                <a:cubicBezTo>
                  <a:pt x="9909750" y="1030984"/>
                  <a:pt x="10353368" y="2178186"/>
                  <a:pt x="10353368" y="3429000"/>
                </a:cubicBezTo>
                <a:cubicBezTo>
                  <a:pt x="10353368" y="4679815"/>
                  <a:pt x="9909750" y="5827016"/>
                  <a:pt x="9171265" y="6721852"/>
                </a:cubicBezTo>
                <a:lnTo>
                  <a:pt x="9053331" y="6858000"/>
                </a:lnTo>
                <a:lnTo>
                  <a:pt x="1300038" y="6858000"/>
                </a:lnTo>
                <a:lnTo>
                  <a:pt x="1182103" y="6721852"/>
                </a:lnTo>
                <a:cubicBezTo>
                  <a:pt x="443619" y="5827016"/>
                  <a:pt x="0" y="4679815"/>
                  <a:pt x="0" y="3429000"/>
                </a:cubicBezTo>
                <a:cubicBezTo>
                  <a:pt x="0" y="2178186"/>
                  <a:pt x="443619" y="1030984"/>
                  <a:pt x="1182103" y="136148"/>
                </a:cubicBezTo>
                <a:close/>
              </a:path>
            </a:pathLst>
          </a:custGeom>
          <a:noFill/>
          <a:ln w="762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E8186163-FF1C-4269-9988-776D1BE02A07}"/>
              </a:ext>
            </a:extLst>
          </p:cNvPr>
          <p:cNvSpPr txBox="1"/>
          <p:nvPr/>
        </p:nvSpPr>
        <p:spPr>
          <a:xfrm>
            <a:off x="4199486" y="685677"/>
            <a:ext cx="3793026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000" dirty="0">
                <a:solidFill>
                  <a:srgbClr val="010A43"/>
                </a:solidFill>
              </a:rPr>
              <a:t>التصميم</a:t>
            </a:r>
            <a:endParaRPr lang="ar-SY" sz="8000" dirty="0">
              <a:solidFill>
                <a:srgbClr val="010A43"/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id="{CE4CAECA-101D-4D2B-AF69-FFE159D87085}"/>
              </a:ext>
            </a:extLst>
          </p:cNvPr>
          <p:cNvCxnSpPr/>
          <p:nvPr/>
        </p:nvCxnSpPr>
        <p:spPr>
          <a:xfrm>
            <a:off x="6096000" y="2552700"/>
            <a:ext cx="0" cy="2895600"/>
          </a:xfrm>
          <a:prstGeom prst="line">
            <a:avLst/>
          </a:prstGeom>
          <a:ln w="57150">
            <a:solidFill>
              <a:srgbClr val="010A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F191CE1-73B1-4F75-A2DA-E2CBDC06BC2F}"/>
              </a:ext>
            </a:extLst>
          </p:cNvPr>
          <p:cNvSpPr txBox="1"/>
          <p:nvPr/>
        </p:nvSpPr>
        <p:spPr>
          <a:xfrm>
            <a:off x="6925395" y="2986263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مستطيلة الشكل يبلغ طول ضلعها من الشمال إلي الجانوب 34م ومن الشرق إلي الغرب 19م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C8E2C080-066A-4552-A7B2-798EBA9C7AD6}"/>
              </a:ext>
            </a:extLst>
          </p:cNvPr>
          <p:cNvSpPr txBox="1"/>
          <p:nvPr/>
        </p:nvSpPr>
        <p:spPr>
          <a:xfrm>
            <a:off x="7790507" y="2653611"/>
            <a:ext cx="153920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الهيكل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AB1DA3CD-1239-4E58-916E-78005DF2356B}"/>
              </a:ext>
            </a:extLst>
          </p:cNvPr>
          <p:cNvSpPr txBox="1"/>
          <p:nvPr/>
        </p:nvSpPr>
        <p:spPr>
          <a:xfrm>
            <a:off x="6925395" y="4461754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4 أبراج اثنان مستطيلان واثنان دائريين، مع تزيين البرجين الدائريين بشرفات مدببة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722246A8-692E-439F-9510-28B921A14917}"/>
              </a:ext>
            </a:extLst>
          </p:cNvPr>
          <p:cNvSpPr txBox="1"/>
          <p:nvPr/>
        </p:nvSpPr>
        <p:spPr>
          <a:xfrm>
            <a:off x="7854626" y="4131306"/>
            <a:ext cx="129073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الأبراج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A2782AD8-73EE-47BB-B591-68F3DF66C368}"/>
              </a:ext>
            </a:extLst>
          </p:cNvPr>
          <p:cNvSpPr txBox="1"/>
          <p:nvPr/>
        </p:nvSpPr>
        <p:spPr>
          <a:xfrm>
            <a:off x="1935300" y="2986263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تطل القلعة علي روضة تكثر فيها الأشجار البرية وأراضيها مغطاة بالحشائش علي مادر العام	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24972581-766D-4936-9210-6B6D4E328999}"/>
              </a:ext>
            </a:extLst>
          </p:cNvPr>
          <p:cNvSpPr txBox="1"/>
          <p:nvPr/>
        </p:nvSpPr>
        <p:spPr>
          <a:xfrm>
            <a:off x="2858912" y="2646366"/>
            <a:ext cx="163217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الإطلالة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C8759971-1CDB-4935-AFBD-BF93B117E7E7}"/>
              </a:ext>
            </a:extLst>
          </p:cNvPr>
          <p:cNvSpPr txBox="1"/>
          <p:nvPr/>
        </p:nvSpPr>
        <p:spPr>
          <a:xfrm>
            <a:off x="1913808" y="4707976"/>
            <a:ext cx="335279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1600" dirty="0"/>
              <a:t>تتألف القلعة من 19حجرة في المستوي الأرضي وحجرات علوية للأبراج الأربعة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9732DCA3-A690-4F7F-8E32-9931BDD9B204}"/>
              </a:ext>
            </a:extLst>
          </p:cNvPr>
          <p:cNvSpPr txBox="1"/>
          <p:nvPr/>
        </p:nvSpPr>
        <p:spPr>
          <a:xfrm>
            <a:off x="2687407" y="4138589"/>
            <a:ext cx="170271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الحجرات</a:t>
            </a:r>
            <a:endParaRPr lang="ar-SY" sz="3600" dirty="0">
              <a:solidFill>
                <a:srgbClr val="FF2E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شكل حر: شكل 3">
            <a:extLst>
              <a:ext uri="{FF2B5EF4-FFF2-40B4-BE49-F238E27FC236}">
                <a16:creationId xmlns:a16="http://schemas.microsoft.com/office/drawing/2014/main" id="{6B2D992F-29C1-4D38-868F-1CF27C80A564}"/>
              </a:ext>
            </a:extLst>
          </p:cNvPr>
          <p:cNvSpPr/>
          <p:nvPr/>
        </p:nvSpPr>
        <p:spPr>
          <a:xfrm>
            <a:off x="919315" y="0"/>
            <a:ext cx="10353368" cy="6858000"/>
          </a:xfrm>
          <a:custGeom>
            <a:avLst/>
            <a:gdLst>
              <a:gd name="connsiteX0" fmla="*/ 1300038 w 10353368"/>
              <a:gd name="connsiteY0" fmla="*/ 0 h 6858000"/>
              <a:gd name="connsiteX1" fmla="*/ 9053331 w 10353368"/>
              <a:gd name="connsiteY1" fmla="*/ 0 h 6858000"/>
              <a:gd name="connsiteX2" fmla="*/ 9171265 w 10353368"/>
              <a:gd name="connsiteY2" fmla="*/ 136148 h 6858000"/>
              <a:gd name="connsiteX3" fmla="*/ 10353368 w 10353368"/>
              <a:gd name="connsiteY3" fmla="*/ 3429000 h 6858000"/>
              <a:gd name="connsiteX4" fmla="*/ 9171265 w 10353368"/>
              <a:gd name="connsiteY4" fmla="*/ 6721852 h 6858000"/>
              <a:gd name="connsiteX5" fmla="*/ 9053331 w 10353368"/>
              <a:gd name="connsiteY5" fmla="*/ 6858000 h 6858000"/>
              <a:gd name="connsiteX6" fmla="*/ 1300038 w 10353368"/>
              <a:gd name="connsiteY6" fmla="*/ 6858000 h 6858000"/>
              <a:gd name="connsiteX7" fmla="*/ 1182103 w 10353368"/>
              <a:gd name="connsiteY7" fmla="*/ 6721852 h 6858000"/>
              <a:gd name="connsiteX8" fmla="*/ 0 w 10353368"/>
              <a:gd name="connsiteY8" fmla="*/ 3429000 h 6858000"/>
              <a:gd name="connsiteX9" fmla="*/ 1182103 w 10353368"/>
              <a:gd name="connsiteY9" fmla="*/ 136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53368" h="6858000">
                <a:moveTo>
                  <a:pt x="1300038" y="0"/>
                </a:moveTo>
                <a:lnTo>
                  <a:pt x="9053331" y="0"/>
                </a:lnTo>
                <a:lnTo>
                  <a:pt x="9171265" y="136148"/>
                </a:lnTo>
                <a:cubicBezTo>
                  <a:pt x="9909750" y="1030984"/>
                  <a:pt x="10353368" y="2178186"/>
                  <a:pt x="10353368" y="3429000"/>
                </a:cubicBezTo>
                <a:cubicBezTo>
                  <a:pt x="10353368" y="4679815"/>
                  <a:pt x="9909750" y="5827016"/>
                  <a:pt x="9171265" y="6721852"/>
                </a:cubicBezTo>
                <a:lnTo>
                  <a:pt x="9053331" y="6858000"/>
                </a:lnTo>
                <a:lnTo>
                  <a:pt x="1300038" y="6858000"/>
                </a:lnTo>
                <a:lnTo>
                  <a:pt x="1182103" y="6721852"/>
                </a:lnTo>
                <a:cubicBezTo>
                  <a:pt x="443619" y="5827016"/>
                  <a:pt x="0" y="4679815"/>
                  <a:pt x="0" y="3429000"/>
                </a:cubicBezTo>
                <a:cubicBezTo>
                  <a:pt x="0" y="2178186"/>
                  <a:pt x="443619" y="1030984"/>
                  <a:pt x="1182103" y="136148"/>
                </a:cubicBezTo>
                <a:close/>
              </a:path>
            </a:pathLst>
          </a:custGeom>
          <a:noFill/>
          <a:ln w="762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E8186163-FF1C-4269-9988-776D1BE02A07}"/>
              </a:ext>
            </a:extLst>
          </p:cNvPr>
          <p:cNvSpPr txBox="1"/>
          <p:nvPr/>
        </p:nvSpPr>
        <p:spPr>
          <a:xfrm>
            <a:off x="2985565" y="590017"/>
            <a:ext cx="626646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000" dirty="0">
                <a:solidFill>
                  <a:srgbClr val="010A43"/>
                </a:solidFill>
              </a:rPr>
              <a:t>معركة الوجبة</a:t>
            </a:r>
            <a:endParaRPr lang="ar-SY" sz="8000" dirty="0">
              <a:solidFill>
                <a:srgbClr val="010A43"/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id="{CE4CAECA-101D-4D2B-AF69-FFE159D87085}"/>
              </a:ext>
            </a:extLst>
          </p:cNvPr>
          <p:cNvCxnSpPr/>
          <p:nvPr/>
        </p:nvCxnSpPr>
        <p:spPr>
          <a:xfrm>
            <a:off x="6096000" y="2552700"/>
            <a:ext cx="0" cy="2895600"/>
          </a:xfrm>
          <a:prstGeom prst="line">
            <a:avLst/>
          </a:prstGeom>
          <a:ln w="57150">
            <a:solidFill>
              <a:srgbClr val="010A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F191CE1-73B1-4F75-A2DA-E2CBDC06BC2F}"/>
              </a:ext>
            </a:extLst>
          </p:cNvPr>
          <p:cNvSpPr txBox="1"/>
          <p:nvPr/>
        </p:nvSpPr>
        <p:spPr>
          <a:xfrm>
            <a:off x="6925395" y="2986263"/>
            <a:ext cx="335279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وقعة معركة الوجبة في 25 مارس عام 1893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C8E2C080-066A-4552-A7B2-798EBA9C7AD6}"/>
              </a:ext>
            </a:extLst>
          </p:cNvPr>
          <p:cNvSpPr txBox="1"/>
          <p:nvPr/>
        </p:nvSpPr>
        <p:spPr>
          <a:xfrm>
            <a:off x="7808140" y="2653611"/>
            <a:ext cx="152157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تاريخها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AB1DA3CD-1239-4E58-916E-78005DF2356B}"/>
              </a:ext>
            </a:extLst>
          </p:cNvPr>
          <p:cNvSpPr txBox="1"/>
          <p:nvPr/>
        </p:nvSpPr>
        <p:spPr>
          <a:xfrm>
            <a:off x="6925395" y="4461754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إصرار العثمانيين علي التدخل المباشر في الشؤون الداخلية لقطر ورفض الشيخ جاسم لهذا التدخل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722246A8-692E-439F-9510-28B921A14917}"/>
              </a:ext>
            </a:extLst>
          </p:cNvPr>
          <p:cNvSpPr txBox="1"/>
          <p:nvPr/>
        </p:nvSpPr>
        <p:spPr>
          <a:xfrm>
            <a:off x="7527612" y="4131306"/>
            <a:ext cx="161775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الأسباب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A2782AD8-73EE-47BB-B591-68F3DF66C368}"/>
              </a:ext>
            </a:extLst>
          </p:cNvPr>
          <p:cNvSpPr txBox="1"/>
          <p:nvPr/>
        </p:nvSpPr>
        <p:spPr>
          <a:xfrm>
            <a:off x="1935300" y="2986263"/>
            <a:ext cx="335279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br>
              <a:rPr lang="ar-SY" sz="1600" dirty="0"/>
            </a:br>
            <a:r>
              <a:rPr lang="ar-EG" sz="1600" dirty="0"/>
              <a:t>حاكم قطر الشيخ جاسم بن محمد أل ثاني ووالي البصرة محمد حافظ باشا	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24972581-766D-4936-9210-6B6D4E328999}"/>
              </a:ext>
            </a:extLst>
          </p:cNvPr>
          <p:cNvSpPr txBox="1"/>
          <p:nvPr/>
        </p:nvSpPr>
        <p:spPr>
          <a:xfrm>
            <a:off x="2799600" y="2646366"/>
            <a:ext cx="169149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الأطراف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C8759971-1CDB-4935-AFBD-BF93B117E7E7}"/>
              </a:ext>
            </a:extLst>
          </p:cNvPr>
          <p:cNvSpPr txBox="1"/>
          <p:nvPr/>
        </p:nvSpPr>
        <p:spPr>
          <a:xfrm>
            <a:off x="1913808" y="4707976"/>
            <a:ext cx="33527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1600" dirty="0"/>
              <a:t>انتهت المعركة بانتصار القوات القطرية وعزل والي البصرة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9732DCA3-A690-4F7F-8E32-9931BDD9B204}"/>
              </a:ext>
            </a:extLst>
          </p:cNvPr>
          <p:cNvSpPr txBox="1"/>
          <p:nvPr/>
        </p:nvSpPr>
        <p:spPr>
          <a:xfrm>
            <a:off x="2812442" y="4138589"/>
            <a:ext cx="157767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الخسائر</a:t>
            </a:r>
            <a:endParaRPr lang="ar-SY" sz="3600" dirty="0">
              <a:solidFill>
                <a:srgbClr val="FF2E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شكل حر: شكل 1">
            <a:extLst>
              <a:ext uri="{FF2B5EF4-FFF2-40B4-BE49-F238E27FC236}">
                <a16:creationId xmlns:a16="http://schemas.microsoft.com/office/drawing/2014/main" id="{185187E9-00CE-47C1-B07F-3BAB09061EE8}"/>
              </a:ext>
            </a:extLst>
          </p:cNvPr>
          <p:cNvSpPr/>
          <p:nvPr/>
        </p:nvSpPr>
        <p:spPr>
          <a:xfrm rot="10800000">
            <a:off x="0" y="0"/>
            <a:ext cx="5601925" cy="6858000"/>
          </a:xfrm>
          <a:custGeom>
            <a:avLst/>
            <a:gdLst>
              <a:gd name="connsiteX0" fmla="*/ 1954965 w 5601925"/>
              <a:gd name="connsiteY0" fmla="*/ 0 h 6858000"/>
              <a:gd name="connsiteX1" fmla="*/ 5601925 w 5601925"/>
              <a:gd name="connsiteY1" fmla="*/ 0 h 6858000"/>
              <a:gd name="connsiteX2" fmla="*/ 5601925 w 5601925"/>
              <a:gd name="connsiteY2" fmla="*/ 6858000 h 6858000"/>
              <a:gd name="connsiteX3" fmla="*/ 1954964 w 5601925"/>
              <a:gd name="connsiteY3" fmla="*/ 6858000 h 6858000"/>
              <a:gd name="connsiteX4" fmla="*/ 1918658 w 5601925"/>
              <a:gd name="connsiteY4" fmla="*/ 6837125 h 6858000"/>
              <a:gd name="connsiteX5" fmla="*/ 0 w 5601925"/>
              <a:gd name="connsiteY5" fmla="*/ 3429000 h 6858000"/>
              <a:gd name="connsiteX6" fmla="*/ 1918658 w 5601925"/>
              <a:gd name="connsiteY6" fmla="*/ 20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1925" h="6858000">
                <a:moveTo>
                  <a:pt x="1954965" y="0"/>
                </a:moveTo>
                <a:lnTo>
                  <a:pt x="5601925" y="0"/>
                </a:lnTo>
                <a:lnTo>
                  <a:pt x="5601925" y="6858000"/>
                </a:lnTo>
                <a:lnTo>
                  <a:pt x="1954964" y="6858000"/>
                </a:lnTo>
                <a:lnTo>
                  <a:pt x="1918658" y="6837125"/>
                </a:lnTo>
                <a:cubicBezTo>
                  <a:pt x="768378" y="6138197"/>
                  <a:pt x="0" y="4873331"/>
                  <a:pt x="0" y="3429000"/>
                </a:cubicBezTo>
                <a:cubicBezTo>
                  <a:pt x="0" y="1984669"/>
                  <a:pt x="768378" y="719803"/>
                  <a:pt x="1918658" y="20876"/>
                </a:cubicBezTo>
                <a:close/>
              </a:path>
            </a:pathLst>
          </a:custGeom>
          <a:solidFill>
            <a:srgbClr val="010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" name="شكل بيضاوي 2">
            <a:extLst>
              <a:ext uri="{FF2B5EF4-FFF2-40B4-BE49-F238E27FC236}">
                <a16:creationId xmlns:a16="http://schemas.microsoft.com/office/drawing/2014/main" id="{249898F8-9903-40A1-B85F-C9729E926045}"/>
              </a:ext>
            </a:extLst>
          </p:cNvPr>
          <p:cNvSpPr/>
          <p:nvPr/>
        </p:nvSpPr>
        <p:spPr>
          <a:xfrm>
            <a:off x="10914101" y="1393372"/>
            <a:ext cx="914400" cy="914400"/>
          </a:xfrm>
          <a:prstGeom prst="ellipse">
            <a:avLst/>
          </a:prstGeom>
          <a:noFill/>
          <a:ln w="381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" name="شكل بيضاوي 3">
            <a:extLst>
              <a:ext uri="{FF2B5EF4-FFF2-40B4-BE49-F238E27FC236}">
                <a16:creationId xmlns:a16="http://schemas.microsoft.com/office/drawing/2014/main" id="{28AB7EEE-C079-432D-83C4-CE52D3936D81}"/>
              </a:ext>
            </a:extLst>
          </p:cNvPr>
          <p:cNvSpPr/>
          <p:nvPr/>
        </p:nvSpPr>
        <p:spPr>
          <a:xfrm>
            <a:off x="10914101" y="3175001"/>
            <a:ext cx="914400" cy="914400"/>
          </a:xfrm>
          <a:prstGeom prst="ellipse">
            <a:avLst/>
          </a:prstGeom>
          <a:noFill/>
          <a:ln w="381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5" name="شكل بيضاوي 4">
            <a:extLst>
              <a:ext uri="{FF2B5EF4-FFF2-40B4-BE49-F238E27FC236}">
                <a16:creationId xmlns:a16="http://schemas.microsoft.com/office/drawing/2014/main" id="{C14F8288-F3C5-4F64-AF76-7B5F366B8052}"/>
              </a:ext>
            </a:extLst>
          </p:cNvPr>
          <p:cNvSpPr/>
          <p:nvPr/>
        </p:nvSpPr>
        <p:spPr>
          <a:xfrm>
            <a:off x="10914101" y="4956630"/>
            <a:ext cx="914400" cy="914400"/>
          </a:xfrm>
          <a:prstGeom prst="ellipse">
            <a:avLst/>
          </a:prstGeom>
          <a:noFill/>
          <a:ln w="38100">
            <a:solidFill>
              <a:srgbClr val="FF2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0E07397-9078-4ABC-8A57-DB5A5F171DEF}"/>
              </a:ext>
            </a:extLst>
          </p:cNvPr>
          <p:cNvSpPr txBox="1"/>
          <p:nvPr/>
        </p:nvSpPr>
        <p:spPr>
          <a:xfrm>
            <a:off x="11028021" y="1538432"/>
            <a:ext cx="75693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4800" dirty="0">
                <a:solidFill>
                  <a:srgbClr val="010A43"/>
                </a:solidFill>
              </a:rPr>
              <a:t>01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913AD3B6-C5CB-462F-8BFA-799EC773BBBB}"/>
              </a:ext>
            </a:extLst>
          </p:cNvPr>
          <p:cNvSpPr txBox="1"/>
          <p:nvPr/>
        </p:nvSpPr>
        <p:spPr>
          <a:xfrm>
            <a:off x="10976174" y="3320062"/>
            <a:ext cx="84830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4800" dirty="0">
                <a:solidFill>
                  <a:srgbClr val="010A43"/>
                </a:solidFill>
              </a:rPr>
              <a:t>02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D25DCF6-B8F1-43C5-AD29-EB855DB18A6A}"/>
              </a:ext>
            </a:extLst>
          </p:cNvPr>
          <p:cNvSpPr txBox="1"/>
          <p:nvPr/>
        </p:nvSpPr>
        <p:spPr>
          <a:xfrm>
            <a:off x="10976174" y="5105347"/>
            <a:ext cx="84830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SY" sz="4800" dirty="0">
                <a:solidFill>
                  <a:srgbClr val="010A43"/>
                </a:solidFill>
              </a:rPr>
              <a:t>03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F66C20C-6AAB-4E6F-8B85-3D74FAC6B079}"/>
              </a:ext>
            </a:extLst>
          </p:cNvPr>
          <p:cNvSpPr txBox="1"/>
          <p:nvPr/>
        </p:nvSpPr>
        <p:spPr>
          <a:xfrm>
            <a:off x="1120854" y="1861701"/>
            <a:ext cx="3894015" cy="280076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8800" dirty="0">
                <a:solidFill>
                  <a:schemeClr val="bg1"/>
                </a:solidFill>
              </a:rPr>
              <a:t>قلعة</a:t>
            </a:r>
            <a:endParaRPr lang="ar-SY" sz="8800" dirty="0">
              <a:solidFill>
                <a:schemeClr val="bg1"/>
              </a:solidFill>
            </a:endParaRPr>
          </a:p>
          <a:p>
            <a:r>
              <a:rPr lang="ar-EG" sz="8800" dirty="0">
                <a:solidFill>
                  <a:srgbClr val="FF2E63"/>
                </a:solidFill>
              </a:rPr>
              <a:t>    الزبارة</a:t>
            </a:r>
            <a:endParaRPr lang="ar-SY" sz="8800" dirty="0">
              <a:solidFill>
                <a:schemeClr val="bg1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8FF87969-0C43-4512-8F9B-8FECD3C96F91}"/>
              </a:ext>
            </a:extLst>
          </p:cNvPr>
          <p:cNvSpPr txBox="1"/>
          <p:nvPr/>
        </p:nvSpPr>
        <p:spPr>
          <a:xfrm>
            <a:off x="5593111" y="1585847"/>
            <a:ext cx="50713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br>
              <a:rPr lang="ar-SY" sz="1600" dirty="0"/>
            </a:br>
            <a:r>
              <a:rPr lang="ar-EG" sz="1600" dirty="0"/>
              <a:t>هي قلعة عسكرية تاريخية قطرية بنيت تحت إشراف الحاكم الثالث لقطر الشيخ عبدالله بن جاسم في عام 1938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21C5CFEA-F3AF-4982-AE2F-B3A93B21C80F}"/>
              </a:ext>
            </a:extLst>
          </p:cNvPr>
          <p:cNvSpPr txBox="1"/>
          <p:nvPr/>
        </p:nvSpPr>
        <p:spPr>
          <a:xfrm>
            <a:off x="7533505" y="1262681"/>
            <a:ext cx="313098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معلومات عامة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81D0B6B-A162-4A27-86F1-ACB25B58C6CA}"/>
              </a:ext>
            </a:extLst>
          </p:cNvPr>
          <p:cNvSpPr txBox="1"/>
          <p:nvPr/>
        </p:nvSpPr>
        <p:spPr>
          <a:xfrm>
            <a:off x="5580096" y="3435992"/>
            <a:ext cx="507138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br>
              <a:rPr lang="ar-SY" sz="1600" dirty="0"/>
            </a:br>
            <a:r>
              <a:rPr lang="ar-EG" sz="1600" dirty="0"/>
              <a:t>بنيت بهدف مراقبة الساحل الغربي لقطر وقد بنيت علي منطقة مرتفعة تطل علي المناطق المجاورة وخاصةً الساحل البحري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C6AA358-F822-4F81-87BD-5828CDFB0F9E}"/>
              </a:ext>
            </a:extLst>
          </p:cNvPr>
          <p:cNvSpPr txBox="1"/>
          <p:nvPr/>
        </p:nvSpPr>
        <p:spPr>
          <a:xfrm>
            <a:off x="8307565" y="3112826"/>
            <a:ext cx="234391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هدف البناء</a:t>
            </a:r>
            <a:endParaRPr lang="ar-SY" sz="3600" dirty="0">
              <a:solidFill>
                <a:srgbClr val="FF2E63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E609453D-CCFB-453C-8B65-D2B85E90EECC}"/>
              </a:ext>
            </a:extLst>
          </p:cNvPr>
          <p:cNvSpPr txBox="1"/>
          <p:nvPr/>
        </p:nvSpPr>
        <p:spPr>
          <a:xfrm>
            <a:off x="5580096" y="5286137"/>
            <a:ext cx="50713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br>
              <a:rPr lang="ar-SY" sz="1600" dirty="0"/>
            </a:br>
            <a:r>
              <a:rPr lang="ar-EG" sz="1600" dirty="0"/>
              <a:t>تقع قلعة الزبارة في الجانب الشمالي الغربي من شبه جزيرة قطر وبالقرب من مدينة الزبارة  </a:t>
            </a:r>
            <a:endParaRPr lang="ar-SY" sz="1600" dirty="0">
              <a:solidFill>
                <a:srgbClr val="FF2E63"/>
              </a:solidFill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FABEAD1F-4DC4-49F0-BE2D-9AB2D5C65909}"/>
              </a:ext>
            </a:extLst>
          </p:cNvPr>
          <p:cNvSpPr txBox="1"/>
          <p:nvPr/>
        </p:nvSpPr>
        <p:spPr>
          <a:xfrm>
            <a:off x="6975470" y="4962971"/>
            <a:ext cx="367600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sz="3600" dirty="0">
                <a:solidFill>
                  <a:srgbClr val="FF2E63"/>
                </a:solidFill>
              </a:rPr>
              <a:t>الموقع الجغرافي</a:t>
            </a:r>
            <a:endParaRPr lang="ar-SY" sz="3600" dirty="0">
              <a:solidFill>
                <a:srgbClr val="FF2E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56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9A11F-52C8-40D8-A77A-A5F15526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72" y="99812"/>
            <a:ext cx="5466521" cy="67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04319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مخصص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0A43"/>
      </a:accent1>
      <a:accent2>
        <a:srgbClr val="FF2E63"/>
      </a:accent2>
      <a:accent3>
        <a:srgbClr val="3F3F3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مخصص 16">
      <a:majorFont>
        <a:latin typeface="Calibri Light"/>
        <a:ea typeface=""/>
        <a:cs typeface="JF Flat"/>
      </a:majorFont>
      <a:minorFont>
        <a:latin typeface="Calibri"/>
        <a:ea typeface=""/>
        <a:cs typeface="JF Fl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575</Words>
  <Application>Microsoft Office PowerPoint</Application>
  <PresentationFormat>Widescreen</PresentationFormat>
  <Paragraphs>96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JF Flat</vt:lpstr>
      <vt:lpstr>Calibri Light</vt:lpstr>
      <vt:lpstr>Arial</vt:lpstr>
      <vt:lpstr>Calibri</vt:lpstr>
      <vt:lpstr>نسق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ArabPPT.com</Company>
  <LinksUpToDate>false</LinksUpToDate>
  <SharedDoc>false</SharedDoc>
  <HyperlinkBase>https://www.arabppt.com/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بوربوينت بسيط احترافي وجاهز للتحميل - بوربوينت بالعربي</dc:title>
  <dc:subject>قالب بوربوينت بسيط احترافي وجاهز للتحميل - بوربوينت بالعربي</dc:subject>
  <dc:creator>ArabPPT.com</dc:creator>
  <cp:keywords>بوربوينت, قوالب بوربوينت, عروض بوربوينت</cp:keywords>
  <dc:description>https://www.arabppt.com/</dc:description>
  <cp:lastModifiedBy>ahmmed ammar</cp:lastModifiedBy>
  <cp:revision>159</cp:revision>
  <dcterms:created xsi:type="dcterms:W3CDTF">2019-12-24T11:02:59Z</dcterms:created>
  <dcterms:modified xsi:type="dcterms:W3CDTF">2021-10-19T18:57:08Z</dcterms:modified>
  <cp:category>powerpoint</cp:category>
</cp:coreProperties>
</file>